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7" r:id="rId2"/>
    <p:sldId id="259" r:id="rId3"/>
    <p:sldId id="260" r:id="rId4"/>
    <p:sldId id="261" r:id="rId5"/>
    <p:sldId id="262" r:id="rId6"/>
    <p:sldId id="263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90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1" autoAdjust="0"/>
    <p:restoredTop sz="94660"/>
  </p:normalViewPr>
  <p:slideViewPr>
    <p:cSldViewPr>
      <p:cViewPr>
        <p:scale>
          <a:sx n="52" d="100"/>
          <a:sy n="52" d="100"/>
        </p:scale>
        <p:origin x="-1368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F:\My%20Documents\BGU\Courses%202008\Projects\Dual%20Track%20Robot%20-%20Matzi%20Zelinger%20and%20Yiftach%20Neta\Final%20CD\&#1504;&#1497;&#1505;&#1493;&#1497;%20+%20&#1514;&#1493;&#1510;&#1488;&#1493;&#1514;%20&#1505;&#1493;&#1508;&#1497;\&#1504;&#1497;&#1505;&#1493;&#1497;.xls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he-I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5.8255773871078907E-2"/>
          <c:y val="4.5156279193914323E-2"/>
          <c:w val="0.79937952430196457"/>
          <c:h val="0.89491525423728902"/>
        </c:manualLayout>
      </c:layout>
      <c:scatterChart>
        <c:scatterStyle val="smoothMarker"/>
        <c:varyColors val="0"/>
        <c:ser>
          <c:idx val="0"/>
          <c:order val="0"/>
          <c:tx>
            <c:v>Reference Points</c:v>
          </c:tx>
          <c:spPr>
            <a:ln w="12700">
              <a:solidFill>
                <a:srgbClr val="000080"/>
              </a:solidFill>
              <a:prstDash val="solid"/>
            </a:ln>
          </c:spPr>
          <c:marker>
            <c:symbol val="diamond"/>
            <c:size val="5"/>
            <c:spPr>
              <a:solidFill>
                <a:srgbClr val="000080"/>
              </a:solidFill>
              <a:ln>
                <a:solidFill>
                  <a:srgbClr val="000080"/>
                </a:solidFill>
                <a:prstDash val="solid"/>
              </a:ln>
            </c:spPr>
          </c:marker>
          <c:xVal>
            <c:numRef>
              <c:f>Sheet1!$A$4:$A$10</c:f>
              <c:numCache>
                <c:formatCode>General</c:formatCode>
                <c:ptCount val="7"/>
                <c:pt idx="0">
                  <c:v>7</c:v>
                </c:pt>
                <c:pt idx="1">
                  <c:v>2</c:v>
                </c:pt>
                <c:pt idx="2">
                  <c:v>4.5</c:v>
                </c:pt>
                <c:pt idx="3">
                  <c:v>7</c:v>
                </c:pt>
                <c:pt idx="4">
                  <c:v>2</c:v>
                </c:pt>
                <c:pt idx="5">
                  <c:v>4.5</c:v>
                </c:pt>
                <c:pt idx="6">
                  <c:v>7</c:v>
                </c:pt>
              </c:numCache>
            </c:numRef>
          </c:xVal>
          <c:yVal>
            <c:numRef>
              <c:f>Sheet1!$B$4:$B$10</c:f>
              <c:numCache>
                <c:formatCode>General</c:formatCode>
                <c:ptCount val="7"/>
                <c:pt idx="0">
                  <c:v>3</c:v>
                </c:pt>
                <c:pt idx="1">
                  <c:v>7</c:v>
                </c:pt>
                <c:pt idx="2">
                  <c:v>9</c:v>
                </c:pt>
                <c:pt idx="3">
                  <c:v>7</c:v>
                </c:pt>
                <c:pt idx="4">
                  <c:v>3</c:v>
                </c:pt>
                <c:pt idx="5">
                  <c:v>1</c:v>
                </c:pt>
                <c:pt idx="6">
                  <c:v>3</c:v>
                </c:pt>
              </c:numCache>
            </c:numRef>
          </c:yVal>
          <c:smooth val="1"/>
        </c:ser>
        <c:ser>
          <c:idx val="1"/>
          <c:order val="1"/>
          <c:tx>
            <c:v>Experement 1</c:v>
          </c:tx>
          <c:spPr>
            <a:ln w="12700">
              <a:solidFill>
                <a:srgbClr val="FF00FF"/>
              </a:solidFill>
              <a:prstDash val="solid"/>
            </a:ln>
          </c:spPr>
          <c:marker>
            <c:symbol val="square"/>
            <c:size val="5"/>
            <c:spPr>
              <a:solidFill>
                <a:srgbClr val="FF00FF"/>
              </a:solidFill>
              <a:ln>
                <a:solidFill>
                  <a:srgbClr val="FF00FF"/>
                </a:solidFill>
                <a:prstDash val="solid"/>
              </a:ln>
            </c:spPr>
          </c:marker>
          <c:xVal>
            <c:numRef>
              <c:f>Sheet1!$C$4:$C$10</c:f>
              <c:numCache>
                <c:formatCode>General</c:formatCode>
                <c:ptCount val="7"/>
                <c:pt idx="0">
                  <c:v>7</c:v>
                </c:pt>
                <c:pt idx="1">
                  <c:v>2.2000000000000002</c:v>
                </c:pt>
                <c:pt idx="2">
                  <c:v>4.3</c:v>
                </c:pt>
                <c:pt idx="3">
                  <c:v>7.2</c:v>
                </c:pt>
                <c:pt idx="4">
                  <c:v>2</c:v>
                </c:pt>
                <c:pt idx="5">
                  <c:v>4.5999999999999996</c:v>
                </c:pt>
                <c:pt idx="6">
                  <c:v>7.1</c:v>
                </c:pt>
              </c:numCache>
            </c:numRef>
          </c:xVal>
          <c:yVal>
            <c:numRef>
              <c:f>Sheet1!$D$4:$D$10</c:f>
              <c:numCache>
                <c:formatCode>General</c:formatCode>
                <c:ptCount val="7"/>
                <c:pt idx="0">
                  <c:v>3</c:v>
                </c:pt>
                <c:pt idx="1">
                  <c:v>7.1</c:v>
                </c:pt>
                <c:pt idx="2">
                  <c:v>8.9</c:v>
                </c:pt>
                <c:pt idx="3">
                  <c:v>6.8</c:v>
                </c:pt>
                <c:pt idx="4">
                  <c:v>3.3</c:v>
                </c:pt>
                <c:pt idx="5">
                  <c:v>1.1000000000000001</c:v>
                </c:pt>
                <c:pt idx="6">
                  <c:v>2.9</c:v>
                </c:pt>
              </c:numCache>
            </c:numRef>
          </c:yVal>
          <c:smooth val="1"/>
        </c:ser>
        <c:ser>
          <c:idx val="2"/>
          <c:order val="2"/>
          <c:tx>
            <c:v>Exprement 2</c:v>
          </c:tx>
          <c:spPr>
            <a:ln w="12700">
              <a:solidFill>
                <a:srgbClr val="008080"/>
              </a:solidFill>
              <a:prstDash val="solid"/>
            </a:ln>
          </c:spPr>
          <c:marker>
            <c:symbol val="square"/>
            <c:size val="5"/>
            <c:spPr>
              <a:solidFill>
                <a:srgbClr val="008000"/>
              </a:solidFill>
              <a:ln>
                <a:solidFill>
                  <a:srgbClr val="008000"/>
                </a:solidFill>
                <a:prstDash val="solid"/>
              </a:ln>
            </c:spPr>
          </c:marker>
          <c:xVal>
            <c:numRef>
              <c:f>Sheet1!$H$4:$H$10</c:f>
              <c:numCache>
                <c:formatCode>General</c:formatCode>
                <c:ptCount val="7"/>
                <c:pt idx="0">
                  <c:v>7</c:v>
                </c:pt>
                <c:pt idx="1">
                  <c:v>1.9000000000000001</c:v>
                </c:pt>
                <c:pt idx="2">
                  <c:v>4.25</c:v>
                </c:pt>
                <c:pt idx="3">
                  <c:v>7.05</c:v>
                </c:pt>
                <c:pt idx="4">
                  <c:v>2.0499999999999998</c:v>
                </c:pt>
                <c:pt idx="5">
                  <c:v>4.3499999999999996</c:v>
                </c:pt>
                <c:pt idx="6">
                  <c:v>7.3</c:v>
                </c:pt>
              </c:numCache>
            </c:numRef>
          </c:xVal>
          <c:yVal>
            <c:numRef>
              <c:f>Sheet1!$I$4:$I$10</c:f>
              <c:numCache>
                <c:formatCode>General</c:formatCode>
                <c:ptCount val="7"/>
                <c:pt idx="0">
                  <c:v>3</c:v>
                </c:pt>
                <c:pt idx="1">
                  <c:v>7</c:v>
                </c:pt>
                <c:pt idx="2">
                  <c:v>9.2000000000000011</c:v>
                </c:pt>
                <c:pt idx="3">
                  <c:v>6.75</c:v>
                </c:pt>
                <c:pt idx="4">
                  <c:v>3</c:v>
                </c:pt>
                <c:pt idx="5">
                  <c:v>1.2</c:v>
                </c:pt>
                <c:pt idx="6">
                  <c:v>2.9</c:v>
                </c:pt>
              </c:numCache>
            </c:numRef>
          </c:yVal>
          <c:smooth val="1"/>
        </c:ser>
        <c:ser>
          <c:idx val="3"/>
          <c:order val="3"/>
          <c:tx>
            <c:v>Experement 3</c:v>
          </c:tx>
          <c:spPr>
            <a:ln w="12700">
              <a:solidFill>
                <a:srgbClr val="00FFFF"/>
              </a:solidFill>
              <a:prstDash val="solid"/>
            </a:ln>
          </c:spPr>
          <c:marker>
            <c:symbol val="x"/>
            <c:size val="5"/>
            <c:spPr>
              <a:noFill/>
              <a:ln>
                <a:solidFill>
                  <a:srgbClr val="00FFFF"/>
                </a:solidFill>
                <a:prstDash val="solid"/>
              </a:ln>
            </c:spPr>
          </c:marker>
          <c:xVal>
            <c:numRef>
              <c:f>Sheet1!$M$4:$M$10</c:f>
              <c:numCache>
                <c:formatCode>General</c:formatCode>
                <c:ptCount val="7"/>
                <c:pt idx="0">
                  <c:v>7</c:v>
                </c:pt>
                <c:pt idx="1">
                  <c:v>2.1</c:v>
                </c:pt>
                <c:pt idx="2">
                  <c:v>4.4000000000000004</c:v>
                </c:pt>
                <c:pt idx="3">
                  <c:v>6.9</c:v>
                </c:pt>
                <c:pt idx="4">
                  <c:v>2</c:v>
                </c:pt>
                <c:pt idx="5">
                  <c:v>4.7</c:v>
                </c:pt>
                <c:pt idx="6">
                  <c:v>7.1</c:v>
                </c:pt>
              </c:numCache>
            </c:numRef>
          </c:xVal>
          <c:yVal>
            <c:numRef>
              <c:f>Sheet1!$N$4:$N$10</c:f>
              <c:numCache>
                <c:formatCode>General</c:formatCode>
                <c:ptCount val="7"/>
                <c:pt idx="0">
                  <c:v>3</c:v>
                </c:pt>
                <c:pt idx="1">
                  <c:v>6.8</c:v>
                </c:pt>
                <c:pt idx="2">
                  <c:v>9.5</c:v>
                </c:pt>
                <c:pt idx="3">
                  <c:v>6.85</c:v>
                </c:pt>
                <c:pt idx="4">
                  <c:v>3.2</c:v>
                </c:pt>
                <c:pt idx="5">
                  <c:v>0.9</c:v>
                </c:pt>
                <c:pt idx="6">
                  <c:v>3.2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0669056"/>
        <c:axId val="70670976"/>
      </c:scatterChart>
      <c:valAx>
        <c:axId val="706690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he-IL"/>
          </a:p>
        </c:txPr>
        <c:crossAx val="70670976"/>
        <c:crosses val="autoZero"/>
        <c:crossBetween val="midCat"/>
      </c:valAx>
      <c:valAx>
        <c:axId val="70670976"/>
        <c:scaling>
          <c:orientation val="minMax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he-IL"/>
          </a:p>
        </c:txPr>
        <c:crossAx val="70669056"/>
        <c:crosses val="autoZero"/>
        <c:crossBetween val="midCat"/>
      </c:valAx>
      <c:spPr>
        <a:noFill/>
        <a:ln w="12700">
          <a:solidFill>
            <a:srgbClr val="808080"/>
          </a:solidFill>
          <a:prstDash val="solid"/>
        </a:ln>
      </c:spPr>
    </c:plotArea>
    <c:legend>
      <c:legendPos val="l"/>
      <c:layout>
        <c:manualLayout>
          <c:xMode val="edge"/>
          <c:yMode val="edge"/>
          <c:x val="0.8073260106175566"/>
          <c:y val="0.17342545737743381"/>
          <c:w val="0.17616983189231697"/>
          <c:h val="0.28421919433676757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920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he-IL"/>
        </a:p>
      </c:txPr>
    </c:legend>
    <c:plotVisOnly val="1"/>
    <c:dispBlanksAs val="gap"/>
    <c:showDLblsOverMax val="0"/>
  </c:chart>
  <c:spPr>
    <a:noFill/>
    <a:ln w="9525"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he-IL"/>
    </a:p>
  </c:txPr>
  <c:externalData r:id="rId2">
    <c:autoUpdate val="0"/>
  </c:externalData>
  <c:userShapes r:id="rId3"/>
</c:chartSpace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7" Type="http://schemas.openxmlformats.org/officeDocument/2006/relationships/image" Target="../media/image35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6" Type="http://schemas.openxmlformats.org/officeDocument/2006/relationships/image" Target="../media/image34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0.73339</cdr:x>
      <cdr:y>0.70098</cdr:y>
    </cdr:from>
    <cdr:to>
      <cdr:x>0.84838</cdr:x>
      <cdr:y>0.77223</cdr:y>
    </cdr:to>
    <cdr:sp macro="" textlink="">
      <cdr:nvSpPr>
        <cdr:cNvPr id="1025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5386604" y="2667838"/>
          <a:ext cx="844580" cy="27117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36576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en-US" sz="1400" b="1" i="0" strike="noStrike" dirty="0">
              <a:solidFill>
                <a:srgbClr val="000000"/>
              </a:solidFill>
              <a:latin typeface="Arial"/>
              <a:cs typeface="Arial"/>
            </a:rPr>
            <a:t>Start/End</a:t>
          </a:r>
        </a:p>
      </cdr:txBody>
    </cdr:sp>
  </cdr:relSizeAnchor>
  <cdr:relSizeAnchor xmlns:cdr="http://schemas.openxmlformats.org/drawingml/2006/chartDrawing">
    <cdr:from>
      <cdr:x>0.70875</cdr:x>
      <cdr:y>0.508</cdr:y>
    </cdr:from>
    <cdr:to>
      <cdr:x>0.87255</cdr:x>
      <cdr:y>0.58653</cdr:y>
    </cdr:to>
    <cdr:sp macro="" textlink="">
      <cdr:nvSpPr>
        <cdr:cNvPr id="1026" name="Line 2"/>
        <cdr:cNvSpPr>
          <a:spLocks xmlns:a="http://schemas.openxmlformats.org/drawingml/2006/main" noChangeShapeType="1"/>
        </cdr:cNvSpPr>
      </cdr:nvSpPr>
      <cdr:spPr bwMode="auto">
        <a:xfrm xmlns:a="http://schemas.openxmlformats.org/drawingml/2006/main" flipH="1" flipV="1">
          <a:off x="5205637" y="1933388"/>
          <a:ext cx="1203074" cy="298859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22225">
          <a:solidFill>
            <a:srgbClr val="000000"/>
          </a:solidFill>
          <a:round/>
          <a:headEnd/>
          <a:tailEnd type="triangle" w="med" len="med"/>
        </a:ln>
      </cdr:spPr>
    </cdr:sp>
  </cdr:relSizeAnchor>
  <cdr:relSizeAnchor xmlns:cdr="http://schemas.openxmlformats.org/drawingml/2006/chartDrawing">
    <cdr:from>
      <cdr:x>0.87255</cdr:x>
      <cdr:y>0.52977</cdr:y>
    </cdr:from>
    <cdr:to>
      <cdr:x>0.98293</cdr:x>
      <cdr:y>0.66898</cdr:y>
    </cdr:to>
    <cdr:sp macro="" textlink="">
      <cdr:nvSpPr>
        <cdr:cNvPr id="1027" name="Text Box 3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6408712" y="2016224"/>
          <a:ext cx="810721" cy="52981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2860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en-US" sz="1200" b="1" i="0" strike="noStrike" dirty="0">
              <a:solidFill>
                <a:srgbClr val="000000"/>
              </a:solidFill>
              <a:latin typeface="Arial"/>
              <a:cs typeface="Arial"/>
            </a:rPr>
            <a:t>Moving Direction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949281-6821-4024-977C-05612AA4737D}" type="datetimeFigureOut">
              <a:rPr lang="en-US" smtClean="0"/>
              <a:t>7/1/2012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6CC72C-B1A3-4B98-9390-00E83EBF9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397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1FF9F42F-30DF-4E82-9E65-B66D1C5CBF07}" type="slidenum">
              <a:rPr lang="en-US" smtClean="0"/>
              <a:pPr eaLnBrk="1" hangingPunct="1"/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6724470C-D0D0-4E4C-897D-C7DDC76CCD72}" type="slidenum">
              <a:rPr lang="he-IL" smtClean="0"/>
              <a:pPr eaLnBrk="1" hangingPunct="1"/>
              <a:t>4</a:t>
            </a:fld>
            <a:endParaRPr lang="en-US" smtClean="0"/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he-IL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4BECE276-0DF1-4DAF-BD33-392C5E233A9C}" type="slidenum">
              <a:rPr lang="he-IL" smtClean="0"/>
              <a:pPr eaLnBrk="1" hangingPunct="1"/>
              <a:t>13</a:t>
            </a:fld>
            <a:endParaRPr lang="en-US" smtClean="0"/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he-IL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he-IL" smtClean="0"/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116C9EF4-7F4E-4CD5-A57A-6B2A6E2DA7C3}" type="slidenum">
              <a:rPr lang="en-US" smtClean="0"/>
              <a:pPr eaLnBrk="1" hangingPunct="1"/>
              <a:t>18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D239F3E3-8C02-42EA-820A-39830A55E17C}" type="slidenum">
              <a:rPr lang="he-IL" smtClean="0"/>
              <a:pPr eaLnBrk="1" hangingPunct="1"/>
              <a:t>25</a:t>
            </a:fld>
            <a:endParaRPr lang="en-US" smtClean="0"/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684213" lvl="1" indent="-227013" eaLnBrk="1" hangingPunct="1">
              <a:spcBef>
                <a:spcPct val="0"/>
              </a:spcBef>
            </a:pPr>
            <a:r>
              <a:rPr lang="he-IL" u="sng" smtClean="0"/>
              <a:t>מרסס גובה של חברת מרססי רז</a:t>
            </a:r>
            <a:r>
              <a:rPr lang="he-IL" smtClean="0"/>
              <a:t>:</a:t>
            </a:r>
          </a:p>
          <a:p>
            <a:pPr marL="227013" indent="-227013" eaLnBrk="1" hangingPunct="1">
              <a:spcBef>
                <a:spcPct val="0"/>
              </a:spcBef>
            </a:pPr>
            <a:r>
              <a:rPr lang="he-IL" smtClean="0"/>
              <a:t>מדובר בכלי הרמה סטנדרטי אשר לבמת ההרמה שלו חוברו שני מפוחי אויר קטנים שמכוונים לכיוונים מנוגדים.</a:t>
            </a:r>
          </a:p>
          <a:p>
            <a:pPr marL="227013" indent="-227013" eaLnBrk="1" hangingPunct="1">
              <a:spcBef>
                <a:spcPct val="0"/>
              </a:spcBef>
            </a:pPr>
            <a:r>
              <a:rPr lang="he-IL" smtClean="0"/>
              <a:t>מתקן זה מאפשר ריסוס לשני הצדדים בו זמנית תוך כדי הנסיעה במרכז השורה.</a:t>
            </a:r>
          </a:p>
          <a:p>
            <a:pPr marL="227013" indent="-227013" eaLnBrk="1" hangingPunct="1">
              <a:spcBef>
                <a:spcPct val="0"/>
              </a:spcBef>
            </a:pPr>
            <a:r>
              <a:rPr lang="he-IL" smtClean="0"/>
              <a:t>יתרונות:</a:t>
            </a:r>
          </a:p>
          <a:p>
            <a:pPr marL="227013" indent="-227013" eaLnBrk="1" hangingPunct="1">
              <a:spcBef>
                <a:spcPct val="0"/>
              </a:spcBef>
            </a:pPr>
            <a:r>
              <a:rPr lang="he-IL" smtClean="0"/>
              <a:t>הקטנת זמן הריסוס בחצי עקב היכולת לרסס שתי שורות במקביל.</a:t>
            </a:r>
          </a:p>
          <a:p>
            <a:pPr marL="227013" indent="-227013" eaLnBrk="1" hangingPunct="1">
              <a:spcBef>
                <a:spcPct val="0"/>
              </a:spcBef>
            </a:pPr>
            <a:r>
              <a:rPr lang="he-IL" smtClean="0"/>
              <a:t>חסרונות:</a:t>
            </a:r>
          </a:p>
          <a:p>
            <a:pPr marL="227013" indent="-227013" eaLnBrk="1" hangingPunct="1">
              <a:spcBef>
                <a:spcPct val="0"/>
              </a:spcBef>
            </a:pPr>
            <a:r>
              <a:rPr lang="he-IL" smtClean="0"/>
              <a:t>מדובר בכלי הרמה יעודי אשר אינו יכול לשמש לביצוע משימות אחרות במטע.</a:t>
            </a:r>
          </a:p>
          <a:p>
            <a:pPr marL="227013" indent="-227013" eaLnBrk="1" hangingPunct="1">
              <a:spcBef>
                <a:spcPct val="0"/>
              </a:spcBef>
            </a:pPr>
            <a:r>
              <a:rPr lang="he-IL" smtClean="0"/>
              <a:t>הוספת המפוחים בראש הכלי גרמה להעלאת מרכז הכובד שלו למעלה דבר אשר מקטין את יציבות הכלי.</a:t>
            </a:r>
          </a:p>
          <a:p>
            <a:pPr marL="227013" indent="-227013" eaLnBrk="1" hangingPunct="1">
              <a:spcBef>
                <a:spcPct val="0"/>
              </a:spcBef>
            </a:pPr>
            <a:r>
              <a:rPr lang="he-IL" smtClean="0"/>
              <a:t>המפוחים מקובעים ולכן לא ניתן לכוון אותם באופן מדויק לכל עץ ועץ תוך כדי הנסיעה.</a:t>
            </a:r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AF5DAA1B-22B0-496B-A5DE-0825FB160A6D}" type="slidenum">
              <a:rPr lang="he-IL" smtClean="0"/>
              <a:pPr eaLnBrk="1" hangingPunct="1"/>
              <a:t>26</a:t>
            </a:fld>
            <a:endParaRPr lang="en-US" smtClean="0"/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he-IL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he-IL" dirty="0" smtClean="0"/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220C350F-9F16-4E4F-8812-D56F816D302B}" type="slidenum">
              <a:rPr lang="en-US" smtClean="0"/>
              <a:pPr eaLnBrk="1" hangingPunct="1"/>
              <a:t>28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89A38-FACC-4815-B9AA-666ABA597655}" type="datetimeFigureOut">
              <a:rPr lang="en-US" smtClean="0"/>
              <a:t>7/1/2012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D5263-352D-4BE2-BCF6-7A613666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831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89A38-FACC-4815-B9AA-666ABA597655}" type="datetimeFigureOut">
              <a:rPr lang="en-US" smtClean="0"/>
              <a:t>7/1/2012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D5263-352D-4BE2-BCF6-7A613666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6920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89A38-FACC-4815-B9AA-666ABA597655}" type="datetimeFigureOut">
              <a:rPr lang="en-US" smtClean="0"/>
              <a:t>7/1/2012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D5263-352D-4BE2-BCF6-7A613666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8924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8313" y="6237288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November 15, 2005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amirs@andrew.cmu.edu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C32660-77A5-438D-98F6-40B4DA217DC6}" type="slidenum">
              <a:rPr lang="he-IL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174611"/>
      </p:ext>
    </p:extLst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89A38-FACC-4815-B9AA-666ABA597655}" type="datetimeFigureOut">
              <a:rPr lang="en-US" smtClean="0"/>
              <a:t>7/1/2012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D5263-352D-4BE2-BCF6-7A613666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095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89A38-FACC-4815-B9AA-666ABA597655}" type="datetimeFigureOut">
              <a:rPr lang="en-US" smtClean="0"/>
              <a:t>7/1/2012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D5263-352D-4BE2-BCF6-7A613666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6056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89A38-FACC-4815-B9AA-666ABA597655}" type="datetimeFigureOut">
              <a:rPr lang="en-US" smtClean="0"/>
              <a:t>7/1/2012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D5263-352D-4BE2-BCF6-7A613666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3518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89A38-FACC-4815-B9AA-666ABA597655}" type="datetimeFigureOut">
              <a:rPr lang="en-US" smtClean="0"/>
              <a:t>7/1/2012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D5263-352D-4BE2-BCF6-7A613666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023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89A38-FACC-4815-B9AA-666ABA597655}" type="datetimeFigureOut">
              <a:rPr lang="en-US" smtClean="0"/>
              <a:t>7/1/2012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D5263-352D-4BE2-BCF6-7A613666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9794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89A38-FACC-4815-B9AA-666ABA597655}" type="datetimeFigureOut">
              <a:rPr lang="en-US" smtClean="0"/>
              <a:t>7/1/2012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D5263-352D-4BE2-BCF6-7A613666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94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89A38-FACC-4815-B9AA-666ABA597655}" type="datetimeFigureOut">
              <a:rPr lang="en-US" smtClean="0"/>
              <a:t>7/1/2012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D5263-352D-4BE2-BCF6-7A613666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389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89A38-FACC-4815-B9AA-666ABA597655}" type="datetimeFigureOut">
              <a:rPr lang="en-US" smtClean="0"/>
              <a:t>7/1/2012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D5263-352D-4BE2-BCF6-7A613666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55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F89A38-FACC-4815-B9AA-666ABA597655}" type="datetimeFigureOut">
              <a:rPr lang="en-US" smtClean="0"/>
              <a:t>7/1/2012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1D5263-352D-4BE2-BCF6-7A6136667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446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1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12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g"/><Relationship Id="rId11" Type="http://schemas.openxmlformats.org/officeDocument/2006/relationships/image" Target="../media/image9.jpe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jpeg"/><Relationship Id="rId4" Type="http://schemas.openxmlformats.org/officeDocument/2006/relationships/image" Target="../media/image2.png"/><Relationship Id="rId9" Type="http://schemas.openxmlformats.org/officeDocument/2006/relationships/image" Target="../media/image7.jpeg"/><Relationship Id="rId14" Type="http://schemas.openxmlformats.org/officeDocument/2006/relationships/image" Target="../media/image1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pn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robotics.bgu.ac.il/index.php/Dual_tracked_robot_for_mapping_of_underground_tunnels" TargetMode="External"/><Relationship Id="rId4" Type="http://schemas.openxmlformats.org/officeDocument/2006/relationships/image" Target="../media/image5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obotics.bgu.ac.il/index.php/Fully_Actuated_Rotorcraft_(FAR)" TargetMode="External"/><Relationship Id="rId5" Type="http://schemas.openxmlformats.org/officeDocument/2006/relationships/hyperlink" Target="http://robotics.bgu.ac.il/index.php/Quadrotor_hovercraft" TargetMode="External"/><Relationship Id="rId4" Type="http://schemas.openxmlformats.org/officeDocument/2006/relationships/image" Target="../media/image60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obotics.bgu.ac.il/index.php/Wall_climbing_robots" TargetMode="External"/><Relationship Id="rId5" Type="http://schemas.openxmlformats.org/officeDocument/2006/relationships/image" Target="../media/image63.png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robotics.bgu.ac.il/index.php/Wall_climbing_robots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obotics.bgu.ac.il/index.php/Wall_climbing_robots" TargetMode="External"/><Relationship Id="rId5" Type="http://schemas.openxmlformats.org/officeDocument/2006/relationships/image" Target="../media/image66.png"/><Relationship Id="rId4" Type="http://schemas.openxmlformats.org/officeDocument/2006/relationships/image" Target="../media/image6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robotics.bgu.ac.il/index.php/Wall_climbing_robots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obotics.bgu.ac.il/index.php/Amir_Shapiro" TargetMode="External"/><Relationship Id="rId5" Type="http://schemas.openxmlformats.org/officeDocument/2006/relationships/hyperlink" Target="mailto:ashapiro@bgu.ac.il" TargetMode="External"/><Relationship Id="rId4" Type="http://schemas.openxmlformats.org/officeDocument/2006/relationships/image" Target="../media/image1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robotics.bgu.ac.il/index.php/SpiderBot%3A_a_cable_suspended_walking_robot" TargetMode="External"/><Relationship Id="rId4" Type="http://schemas.openxmlformats.org/officeDocument/2006/relationships/image" Target="../media/image6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obotics.bgu.ac.il/index.php/Development_of_an_Autonomous_vineyard_sprayer" TargetMode="External"/><Relationship Id="rId5" Type="http://schemas.openxmlformats.org/officeDocument/2006/relationships/image" Target="../media/image75.jpeg"/><Relationship Id="rId4" Type="http://schemas.openxmlformats.org/officeDocument/2006/relationships/image" Target="../media/image4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8.jpeg"/><Relationship Id="rId4" Type="http://schemas.openxmlformats.org/officeDocument/2006/relationships/image" Target="../media/image1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7" Type="http://schemas.openxmlformats.org/officeDocument/2006/relationships/image" Target="../media/image8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robotics.bgu.ac.il/index.php/Development_of_an_Autonomous_date_palm_trees_sprayer" TargetMode="External"/><Relationship Id="rId3" Type="http://schemas.openxmlformats.org/officeDocument/2006/relationships/image" Target="../media/image83.png"/><Relationship Id="rId7" Type="http://schemas.openxmlformats.org/officeDocument/2006/relationships/image" Target="../media/image8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PNG"/><Relationship Id="rId5" Type="http://schemas.openxmlformats.org/officeDocument/2006/relationships/image" Target="../media/image84.jpeg"/><Relationship Id="rId4" Type="http://schemas.openxmlformats.org/officeDocument/2006/relationships/image" Target="../media/image1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robotics.bgu.ac.il/index.php/BaMPer%3A_Balance_Measure_and_Perturbation_system" TargetMode="External"/><Relationship Id="rId4" Type="http://schemas.openxmlformats.org/officeDocument/2006/relationships/image" Target="../media/image88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jpeg"/><Relationship Id="rId3" Type="http://schemas.openxmlformats.org/officeDocument/2006/relationships/image" Target="../media/image89.emf"/><Relationship Id="rId7" Type="http://schemas.openxmlformats.org/officeDocument/2006/relationships/image" Target="../media/image9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1.jpeg"/><Relationship Id="rId5" Type="http://schemas.openxmlformats.org/officeDocument/2006/relationships/image" Target="../media/image90.jpeg"/><Relationship Id="rId4" Type="http://schemas.openxmlformats.org/officeDocument/2006/relationships/image" Target="../media/image14.jpeg"/><Relationship Id="rId9" Type="http://schemas.openxmlformats.org/officeDocument/2006/relationships/hyperlink" Target="http://robotics.bgu.ac.il/index.php/Energy_harvesting_from_human_motion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robotics.bgu.ac.il/index.php/Mule_like_robot" TargetMode="External"/><Relationship Id="rId4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jpeg"/><Relationship Id="rId4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robotics.bgu.ac.il/index.php/Snake_like_robot" TargetMode="External"/><Relationship Id="rId3" Type="http://schemas.openxmlformats.org/officeDocument/2006/relationships/image" Target="../media/image22.jpeg"/><Relationship Id="rId7" Type="http://schemas.openxmlformats.org/officeDocument/2006/relationships/image" Target="../media/image24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jpeg"/><Relationship Id="rId5" Type="http://schemas.openxmlformats.org/officeDocument/2006/relationships/image" Target="../media/image23.pn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hyperlink" Target="http://www.crops-robots.eu/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33.wmf"/><Relationship Id="rId18" Type="http://schemas.openxmlformats.org/officeDocument/2006/relationships/image" Target="../media/image37.png"/><Relationship Id="rId3" Type="http://schemas.openxmlformats.org/officeDocument/2006/relationships/image" Target="../media/image36.wmf"/><Relationship Id="rId21" Type="http://schemas.openxmlformats.org/officeDocument/2006/relationships/image" Target="../media/image40.png"/><Relationship Id="rId7" Type="http://schemas.openxmlformats.org/officeDocument/2006/relationships/image" Target="../media/image30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35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7.bin"/><Relationship Id="rId20" Type="http://schemas.openxmlformats.org/officeDocument/2006/relationships/image" Target="../media/image39.png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32.wmf"/><Relationship Id="rId24" Type="http://schemas.openxmlformats.org/officeDocument/2006/relationships/hyperlink" Target="http://robotics.bgu.ac.il/share/videos/3DOCOG.wmv" TargetMode="External"/><Relationship Id="rId5" Type="http://schemas.openxmlformats.org/officeDocument/2006/relationships/image" Target="../media/image29.wmf"/><Relationship Id="rId15" Type="http://schemas.openxmlformats.org/officeDocument/2006/relationships/image" Target="../media/image34.wmf"/><Relationship Id="rId23" Type="http://schemas.openxmlformats.org/officeDocument/2006/relationships/image" Target="../media/image41.gi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38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31.wmf"/><Relationship Id="rId14" Type="http://schemas.openxmlformats.org/officeDocument/2006/relationships/oleObject" Target="../embeddings/oleObject6.bin"/><Relationship Id="rId22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robotics.bgu.ac.il/index.php/Group_of_robots_motion_planning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jpeg"/><Relationship Id="rId7" Type="http://schemas.openxmlformats.org/officeDocument/2006/relationships/image" Target="../media/image47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1076905" y="1268760"/>
            <a:ext cx="8229600" cy="1143000"/>
          </a:xfrm>
        </p:spPr>
        <p:txBody>
          <a:bodyPr/>
          <a:lstStyle/>
          <a:p>
            <a:pPr eaLnBrk="1" hangingPunct="1"/>
            <a:r>
              <a:rPr lang="en-US" sz="6600" b="1" dirty="0" smtClean="0">
                <a:latin typeface="Adobe Caslon Pro Bold"/>
              </a:rPr>
              <a:t>BGU Robotics Lab </a:t>
            </a:r>
            <a:endParaRPr lang="en-US" sz="4800" b="1" dirty="0" smtClean="0">
              <a:latin typeface="Adobe Caslon Pro Bold"/>
            </a:endParaRPr>
          </a:p>
        </p:txBody>
      </p:sp>
      <p:sp>
        <p:nvSpPr>
          <p:cNvPr id="15363" name="TextBox 4"/>
          <p:cNvSpPr txBox="1">
            <a:spLocks noChangeArrowheads="1"/>
          </p:cNvSpPr>
          <p:nvPr/>
        </p:nvSpPr>
        <p:spPr bwMode="auto">
          <a:xfrm>
            <a:off x="1548392" y="2171945"/>
            <a:ext cx="7286625" cy="350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endParaRPr lang="en-US" sz="2400" dirty="0">
              <a:latin typeface="Adobe Caslon Pro"/>
            </a:endParaRPr>
          </a:p>
          <a:p>
            <a:pPr algn="ctr" eaLnBrk="1" hangingPunct="1"/>
            <a:r>
              <a:rPr lang="en-US" sz="3600" b="1" dirty="0">
                <a:latin typeface="Adobe Caslon Pro"/>
              </a:rPr>
              <a:t>Amir Shapiro</a:t>
            </a:r>
          </a:p>
          <a:p>
            <a:pPr algn="ctr" eaLnBrk="1" hangingPunct="1"/>
            <a:endParaRPr lang="en-US" sz="2400" b="1" dirty="0">
              <a:latin typeface="Adobe Caslon Pro"/>
            </a:endParaRPr>
          </a:p>
          <a:p>
            <a:pPr algn="ctr" eaLnBrk="1" hangingPunct="1"/>
            <a:r>
              <a:rPr lang="en-US" sz="2400" b="1" dirty="0">
                <a:latin typeface="Adobe Caslon Pro"/>
              </a:rPr>
              <a:t> </a:t>
            </a:r>
            <a:r>
              <a:rPr lang="en-US" sz="2400" dirty="0">
                <a:latin typeface="Adobe Caslon Pro"/>
              </a:rPr>
              <a:t>Robotics Laboratory</a:t>
            </a:r>
          </a:p>
          <a:p>
            <a:pPr algn="ctr" eaLnBrk="1" hangingPunct="1"/>
            <a:r>
              <a:rPr lang="en-US" sz="2400" dirty="0">
                <a:latin typeface="Adobe Caslon Pro"/>
              </a:rPr>
              <a:t>Department of Mechanical Engineering</a:t>
            </a:r>
          </a:p>
          <a:p>
            <a:pPr algn="ctr" eaLnBrk="1" hangingPunct="1"/>
            <a:r>
              <a:rPr lang="en-US" sz="2400" dirty="0">
                <a:latin typeface="Adobe Caslon Pro"/>
              </a:rPr>
              <a:t>Ben </a:t>
            </a:r>
            <a:r>
              <a:rPr lang="en-US" sz="2400" dirty="0" err="1">
                <a:latin typeface="Adobe Caslon Pro"/>
              </a:rPr>
              <a:t>Gurion</a:t>
            </a:r>
            <a:r>
              <a:rPr lang="en-US" sz="2400" dirty="0">
                <a:latin typeface="Adobe Caslon Pro"/>
              </a:rPr>
              <a:t> University of the Negev</a:t>
            </a:r>
          </a:p>
          <a:p>
            <a:pPr algn="ctr" eaLnBrk="1" hangingPunct="1"/>
            <a:endParaRPr lang="en-US" sz="2400" dirty="0">
              <a:latin typeface="Adobe Caslon Pro"/>
            </a:endParaRPr>
          </a:p>
          <a:p>
            <a:pPr algn="ctr" eaLnBrk="1" hangingPunct="1"/>
            <a:r>
              <a:rPr lang="en-US" sz="2400" dirty="0">
                <a:latin typeface="Adobe Caslon Pro"/>
              </a:rPr>
              <a:t>http://robotics.bgu.ac.il/</a:t>
            </a:r>
            <a:endParaRPr lang="he-IL" sz="2400" dirty="0">
              <a:latin typeface="Adobe Caslon Pro"/>
            </a:endParaRPr>
          </a:p>
          <a:p>
            <a:pPr algn="ctr" eaLnBrk="1" hangingPunct="1"/>
            <a:endParaRPr lang="en-US" dirty="0">
              <a:latin typeface="Calibri" pitchFamily="34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-35599" y="-15744"/>
            <a:ext cx="9177990" cy="6897068"/>
            <a:chOff x="0" y="-15665"/>
            <a:chExt cx="9177990" cy="6897068"/>
          </a:xfrm>
        </p:grpSpPr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27545" y="5692913"/>
              <a:ext cx="2314740" cy="1188490"/>
            </a:xfrm>
            <a:prstGeom prst="rect">
              <a:avLst/>
            </a:prstGeom>
          </p:spPr>
        </p:pic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42285" y="5692913"/>
              <a:ext cx="2412995" cy="11727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071082"/>
              <a:ext cx="1188720" cy="18028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8719" y="5685254"/>
              <a:ext cx="2038825" cy="1188720"/>
            </a:xfrm>
            <a:prstGeom prst="rect">
              <a:avLst/>
            </a:prstGeom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55280" y="5685254"/>
              <a:ext cx="1188720" cy="11878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5" name="Content Placeholder 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8844" y="1160039"/>
              <a:ext cx="1183866" cy="1578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83790" y="-2651"/>
              <a:ext cx="1994200" cy="1166548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990" y="3457435"/>
              <a:ext cx="1188720" cy="1613647"/>
            </a:xfrm>
            <a:prstGeom prst="rect">
              <a:avLst/>
            </a:prstGeom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990" y="-2651"/>
              <a:ext cx="1691680" cy="1162690"/>
            </a:xfrm>
            <a:prstGeom prst="rect">
              <a:avLst/>
            </a:prstGeom>
          </p:spPr>
        </p:pic>
        <p:pic>
          <p:nvPicPr>
            <p:cNvPr id="29" name="Picture 5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43066" y="-6507"/>
              <a:ext cx="1733414" cy="1166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תמונה 17" descr="GLUBOT(2).jp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315" t="34048" r="17148" b="15021"/>
            <a:stretch>
              <a:fillRect/>
            </a:stretch>
          </p:blipFill>
          <p:spPr bwMode="auto">
            <a:xfrm>
              <a:off x="33990" y="2708920"/>
              <a:ext cx="1188719" cy="8091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5" descr="דגם המערכת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76480" y="-6507"/>
              <a:ext cx="2224170" cy="1170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76275" y="-15665"/>
              <a:ext cx="1912200" cy="11887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07025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41208" y="476672"/>
            <a:ext cx="6037648" cy="942429"/>
          </a:xfrm>
        </p:spPr>
        <p:txBody>
          <a:bodyPr/>
          <a:lstStyle/>
          <a:p>
            <a:r>
              <a:rPr lang="en-US" sz="4000" b="1" i="1" dirty="0"/>
              <a:t>Mapping of </a:t>
            </a:r>
            <a:r>
              <a:rPr lang="en-US" sz="4000" b="1" i="1" dirty="0" smtClean="0"/>
              <a:t>Tunnels</a:t>
            </a:r>
            <a:endParaRPr lang="en-US" sz="4000" b="1" dirty="0"/>
          </a:p>
        </p:txBody>
      </p:sp>
      <p:pic>
        <p:nvPicPr>
          <p:cNvPr id="4" name="Picture 1" descr="ניר מכתבים הנדסת מכונות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3" t="43419" r="13098"/>
          <a:stretch>
            <a:fillRect/>
          </a:stretch>
        </p:blipFill>
        <p:spPr bwMode="auto">
          <a:xfrm>
            <a:off x="0" y="0"/>
            <a:ext cx="5572125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3"/>
          <p:cNvSpPr txBox="1">
            <a:spLocks noGrp="1" noChangeArrowheads="1"/>
          </p:cNvSpPr>
          <p:nvPr>
            <p:ph idx="1"/>
          </p:nvPr>
        </p:nvSpPr>
        <p:spPr>
          <a:xfrm>
            <a:off x="107504" y="3659384"/>
            <a:ext cx="3692778" cy="2952328"/>
          </a:xfrm>
          <a:prstGeom prst="rect">
            <a:avLst/>
          </a:prstGeom>
        </p:spPr>
        <p:txBody>
          <a:bodyPr/>
          <a:lstStyle/>
          <a:p>
            <a:pPr marL="274320" indent="-274320" eaLnBrk="0" hangingPunct="0">
              <a:lnSpc>
                <a:spcPct val="114000"/>
              </a:lnSpc>
              <a:spcBef>
                <a:spcPts val="0"/>
              </a:spcBef>
              <a:buFont typeface="Arial" charset="0"/>
              <a:buChar char="•"/>
              <a:defRPr/>
            </a:pPr>
            <a:r>
              <a:rPr lang="en-US" sz="1900" dirty="0" smtClean="0">
                <a:latin typeface="+mn-lt"/>
                <a:cs typeface="+mn-cs"/>
              </a:rPr>
              <a:t>Maneuverability </a:t>
            </a:r>
            <a:r>
              <a:rPr lang="en-US" sz="1900" dirty="0">
                <a:latin typeface="+mn-lt"/>
                <a:cs typeface="+mn-cs"/>
              </a:rPr>
              <a:t>and Size</a:t>
            </a:r>
          </a:p>
          <a:p>
            <a:pPr marL="274320" indent="-274320" eaLnBrk="0" hangingPunct="0">
              <a:lnSpc>
                <a:spcPct val="114000"/>
              </a:lnSpc>
              <a:spcBef>
                <a:spcPts val="0"/>
              </a:spcBef>
              <a:buFont typeface="Arial" charset="0"/>
              <a:buChar char="•"/>
              <a:defRPr/>
            </a:pPr>
            <a:r>
              <a:rPr lang="en-US" sz="1900" dirty="0">
                <a:latin typeface="+mn-lt"/>
                <a:cs typeface="+mn-cs"/>
              </a:rPr>
              <a:t>Surface texture</a:t>
            </a:r>
          </a:p>
          <a:p>
            <a:pPr marL="274320" indent="-274320" eaLnBrk="0" hangingPunct="0">
              <a:lnSpc>
                <a:spcPct val="114000"/>
              </a:lnSpc>
              <a:spcBef>
                <a:spcPts val="0"/>
              </a:spcBef>
              <a:buFont typeface="Arial" charset="0"/>
              <a:buChar char="•"/>
              <a:defRPr/>
            </a:pPr>
            <a:r>
              <a:rPr lang="en-US" sz="1900" dirty="0">
                <a:latin typeface="+mn-lt"/>
                <a:cs typeface="+mn-cs"/>
              </a:rPr>
              <a:t>Natural and artificial obstacles</a:t>
            </a:r>
          </a:p>
          <a:p>
            <a:pPr marL="274320" indent="-274320" eaLnBrk="0" hangingPunct="0">
              <a:lnSpc>
                <a:spcPct val="114000"/>
              </a:lnSpc>
              <a:spcBef>
                <a:spcPts val="0"/>
              </a:spcBef>
              <a:buFont typeface="Arial" charset="0"/>
              <a:buChar char="•"/>
              <a:defRPr/>
            </a:pPr>
            <a:r>
              <a:rPr lang="en-US" sz="1900" dirty="0">
                <a:latin typeface="+mn-lt"/>
                <a:cs typeface="+mn-cs"/>
              </a:rPr>
              <a:t>Slopes</a:t>
            </a:r>
          </a:p>
          <a:p>
            <a:pPr marL="274320" indent="-274320" eaLnBrk="0" hangingPunct="0">
              <a:lnSpc>
                <a:spcPct val="114000"/>
              </a:lnSpc>
              <a:spcBef>
                <a:spcPts val="0"/>
              </a:spcBef>
              <a:buFont typeface="Arial" charset="0"/>
              <a:buChar char="•"/>
              <a:defRPr/>
            </a:pPr>
            <a:r>
              <a:rPr lang="en-US" sz="1900" dirty="0">
                <a:latin typeface="+mn-lt"/>
                <a:cs typeface="+mn-cs"/>
              </a:rPr>
              <a:t>Communication</a:t>
            </a:r>
          </a:p>
          <a:p>
            <a:pPr marL="274320" indent="-274320" eaLnBrk="0" hangingPunct="0">
              <a:lnSpc>
                <a:spcPct val="114000"/>
              </a:lnSpc>
              <a:spcBef>
                <a:spcPts val="0"/>
              </a:spcBef>
              <a:buFont typeface="Arial" charset="0"/>
              <a:buChar char="•"/>
              <a:defRPr/>
            </a:pPr>
            <a:r>
              <a:rPr lang="en-US" sz="1900" dirty="0">
                <a:latin typeface="+mn-lt"/>
                <a:cs typeface="+mn-cs"/>
              </a:rPr>
              <a:t>Localization and mapping</a:t>
            </a:r>
          </a:p>
          <a:p>
            <a:pPr marL="274320" indent="-274320" eaLnBrk="0" hangingPunct="0">
              <a:lnSpc>
                <a:spcPct val="114000"/>
              </a:lnSpc>
              <a:spcBef>
                <a:spcPts val="0"/>
              </a:spcBef>
              <a:buFont typeface="Arial" charset="0"/>
              <a:buChar char="•"/>
              <a:defRPr/>
            </a:pPr>
            <a:r>
              <a:rPr lang="en-US" sz="1900" dirty="0">
                <a:latin typeface="+mn-lt"/>
                <a:cs typeface="+mn-cs"/>
              </a:rPr>
              <a:t>Power supply</a:t>
            </a:r>
          </a:p>
          <a:p>
            <a:pPr marL="274320" indent="-274320" eaLnBrk="0" hangingPunct="0">
              <a:lnSpc>
                <a:spcPct val="114000"/>
              </a:lnSpc>
              <a:spcBef>
                <a:spcPts val="0"/>
              </a:spcBef>
              <a:buFont typeface="Arial" charset="0"/>
              <a:buChar char="•"/>
              <a:defRPr/>
            </a:pPr>
            <a:r>
              <a:rPr lang="en-US" sz="1900" dirty="0">
                <a:latin typeface="+mn-lt"/>
                <a:cs typeface="+mn-cs"/>
              </a:rPr>
              <a:t>Environmental considerations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433" y="1196753"/>
            <a:ext cx="5345598" cy="3002554"/>
          </a:xfrm>
          <a:prstGeom prst="rect">
            <a:avLst/>
          </a:prstGeom>
          <a:scene3d>
            <a:camera prst="perspectiveRelaxed" fov="2700000">
              <a:rot lat="19800000" lon="0" rev="0"/>
            </a:camera>
            <a:lightRig rig="threePt" dir="t"/>
          </a:scene3d>
          <a:sp3d>
            <a:bevelT/>
            <a:bevelB/>
          </a:sp3d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5084819" y="4186165"/>
            <a:ext cx="2224825" cy="323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r>
              <a:rPr lang="en-US" sz="1400" dirty="0"/>
              <a:t>Typical Tunnel Structure</a:t>
            </a:r>
          </a:p>
        </p:txBody>
      </p:sp>
      <p:sp>
        <p:nvSpPr>
          <p:cNvPr id="3" name="Rectangle 2"/>
          <p:cNvSpPr/>
          <p:nvPr/>
        </p:nvSpPr>
        <p:spPr>
          <a:xfrm>
            <a:off x="-108520" y="2924093"/>
            <a:ext cx="3711863" cy="731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lnSpc>
                <a:spcPct val="114000"/>
              </a:lnSpc>
              <a:spcBef>
                <a:spcPts val="0"/>
              </a:spcBef>
              <a:buNone/>
              <a:defRPr/>
            </a:pPr>
            <a:r>
              <a:rPr lang="en-US" sz="1900" b="1" dirty="0"/>
              <a:t>Difficulties in Robotic </a:t>
            </a:r>
            <a:r>
              <a:rPr lang="en-US" sz="1900" b="1" dirty="0" smtClean="0"/>
              <a:t>Motion</a:t>
            </a:r>
          </a:p>
          <a:p>
            <a:pPr marL="0" indent="0" algn="ctr">
              <a:lnSpc>
                <a:spcPct val="114000"/>
              </a:lnSpc>
              <a:spcBef>
                <a:spcPts val="0"/>
              </a:spcBef>
              <a:buNone/>
              <a:defRPr/>
            </a:pPr>
            <a:r>
              <a:rPr lang="en-US" sz="1900" b="1" dirty="0" smtClean="0"/>
              <a:t> </a:t>
            </a:r>
            <a:r>
              <a:rPr lang="en-US" sz="1900" b="1" dirty="0"/>
              <a:t>in Tunnels and Tubes</a:t>
            </a:r>
            <a:endParaRPr lang="en-US" sz="1900" dirty="0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6060414" y="136124"/>
            <a:ext cx="311615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b="1" dirty="0">
                <a:latin typeface="Adobe Caslon Pro Bold"/>
              </a:rPr>
              <a:t>Problem Driven Design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7338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766179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4000" b="1" dirty="0"/>
              <a:t>Dual Tracked Mobile Robot for Motion in Rough Terrain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4233421" y="2050290"/>
            <a:ext cx="4614505" cy="2167427"/>
            <a:chOff x="270914" y="1916113"/>
            <a:chExt cx="7799936" cy="3800475"/>
          </a:xfrm>
        </p:grpSpPr>
        <p:pic>
          <p:nvPicPr>
            <p:cNvPr id="5" name="Picture 5" descr="P101002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2125" y="1916113"/>
              <a:ext cx="5038725" cy="3800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Line 7"/>
            <p:cNvSpPr>
              <a:spLocks noChangeShapeType="1"/>
            </p:cNvSpPr>
            <p:nvPr/>
          </p:nvSpPr>
          <p:spPr bwMode="auto">
            <a:xfrm>
              <a:off x="2195797" y="4611687"/>
              <a:ext cx="2540351" cy="10477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 Box 6"/>
            <p:cNvSpPr txBox="1">
              <a:spLocks noChangeArrowheads="1"/>
            </p:cNvSpPr>
            <p:nvPr/>
          </p:nvSpPr>
          <p:spPr bwMode="auto">
            <a:xfrm>
              <a:off x="1168916" y="4261966"/>
              <a:ext cx="1129635" cy="606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sz="1200" dirty="0" smtClean="0">
                  <a:cs typeface="Times New Roman" pitchFamily="18" charset="0"/>
                </a:rPr>
                <a:t>Unit </a:t>
              </a:r>
              <a:r>
                <a:rPr lang="en-US" sz="1200" dirty="0">
                  <a:cs typeface="Times New Roman" pitchFamily="18" charset="0"/>
                </a:rPr>
                <a:t>#1</a:t>
              </a:r>
              <a:endParaRPr lang="en-US" dirty="0"/>
            </a:p>
          </p:txBody>
        </p:sp>
        <p:sp>
          <p:nvSpPr>
            <p:cNvPr id="8" name="Text Box 8"/>
            <p:cNvSpPr txBox="1">
              <a:spLocks noChangeArrowheads="1"/>
            </p:cNvSpPr>
            <p:nvPr/>
          </p:nvSpPr>
          <p:spPr bwMode="auto">
            <a:xfrm>
              <a:off x="1363203" y="2744383"/>
              <a:ext cx="1182056" cy="539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sz="1200" dirty="0" smtClean="0">
                  <a:cs typeface="Times New Roman" pitchFamily="18" charset="0"/>
                </a:rPr>
                <a:t>Unit </a:t>
              </a:r>
              <a:r>
                <a:rPr lang="en-US" sz="1200" dirty="0">
                  <a:cs typeface="Times New Roman" pitchFamily="18" charset="0"/>
                </a:rPr>
                <a:t>#2</a:t>
              </a:r>
              <a:endParaRPr lang="en-US" dirty="0"/>
            </a:p>
          </p:txBody>
        </p:sp>
        <p:sp>
          <p:nvSpPr>
            <p:cNvPr id="9" name="Text Box 9"/>
            <p:cNvSpPr txBox="1">
              <a:spLocks noChangeArrowheads="1"/>
            </p:cNvSpPr>
            <p:nvPr/>
          </p:nvSpPr>
          <p:spPr bwMode="auto">
            <a:xfrm>
              <a:off x="270914" y="3482971"/>
              <a:ext cx="2842771" cy="42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sz="1200" dirty="0" smtClean="0">
                  <a:cs typeface="Times New Roman" pitchFamily="18" charset="0"/>
                </a:rPr>
                <a:t>Connecting </a:t>
              </a:r>
              <a:r>
                <a:rPr lang="en-US" sz="1200" dirty="0">
                  <a:cs typeface="Times New Roman" pitchFamily="18" charset="0"/>
                </a:rPr>
                <a:t>Beam</a:t>
              </a:r>
              <a:endParaRPr lang="en-US" dirty="0"/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>
              <a:off x="2410047" y="3005137"/>
              <a:ext cx="2508673" cy="528178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>
              <a:off x="2545259" y="3816346"/>
              <a:ext cx="2556032" cy="18891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 Box 12"/>
            <p:cNvSpPr txBox="1">
              <a:spLocks noChangeArrowheads="1"/>
            </p:cNvSpPr>
            <p:nvPr/>
          </p:nvSpPr>
          <p:spPr bwMode="auto">
            <a:xfrm>
              <a:off x="1417814" y="5120955"/>
              <a:ext cx="1555968" cy="4084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sz="1200" dirty="0" smtClean="0">
                  <a:cs typeface="Times New Roman" pitchFamily="18" charset="0"/>
                </a:rPr>
                <a:t>Camera</a:t>
              </a:r>
              <a:endParaRPr lang="en-US" dirty="0"/>
            </a:p>
          </p:txBody>
        </p:sp>
        <p:sp>
          <p:nvSpPr>
            <p:cNvPr id="13" name="Line 13"/>
            <p:cNvSpPr>
              <a:spLocks noChangeShapeType="1"/>
            </p:cNvSpPr>
            <p:nvPr/>
          </p:nvSpPr>
          <p:spPr bwMode="auto">
            <a:xfrm flipV="1">
              <a:off x="2545258" y="4716462"/>
              <a:ext cx="2921182" cy="608738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Text Box 14"/>
            <p:cNvSpPr txBox="1">
              <a:spLocks noChangeArrowheads="1"/>
            </p:cNvSpPr>
            <p:nvPr/>
          </p:nvSpPr>
          <p:spPr bwMode="auto">
            <a:xfrm>
              <a:off x="1654915" y="2042377"/>
              <a:ext cx="1338872" cy="394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en-US" sz="1200" dirty="0">
                  <a:cs typeface="Times New Roman" pitchFamily="18" charset="0"/>
                </a:rPr>
                <a:t>Winch</a:t>
              </a:r>
              <a:endParaRPr lang="en-US" dirty="0"/>
            </a:p>
          </p:txBody>
        </p:sp>
        <p:sp>
          <p:nvSpPr>
            <p:cNvPr id="15" name="Line 15"/>
            <p:cNvSpPr>
              <a:spLocks noChangeShapeType="1"/>
            </p:cNvSpPr>
            <p:nvPr/>
          </p:nvSpPr>
          <p:spPr bwMode="auto">
            <a:xfrm>
              <a:off x="2545259" y="2421166"/>
              <a:ext cx="3006228" cy="646434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9" name="Rectangle 17"/>
          <p:cNvSpPr>
            <a:spLocks noChangeArrowheads="1"/>
          </p:cNvSpPr>
          <p:nvPr/>
        </p:nvSpPr>
        <p:spPr bwMode="auto">
          <a:xfrm>
            <a:off x="6468196" y="4217717"/>
            <a:ext cx="196752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600" b="1" dirty="0" smtClean="0">
                <a:latin typeface="+mn-lt"/>
                <a:cs typeface="Times New Roman" pitchFamily="18" charset="0"/>
              </a:rPr>
              <a:t>The </a:t>
            </a:r>
            <a:r>
              <a:rPr lang="en-US" sz="1600" b="1" dirty="0">
                <a:latin typeface="+mn-lt"/>
                <a:cs typeface="Times New Roman" pitchFamily="18" charset="0"/>
              </a:rPr>
              <a:t>Prototype </a:t>
            </a:r>
            <a:r>
              <a:rPr lang="en-US" sz="1600" b="1" dirty="0" smtClean="0">
                <a:latin typeface="+mn-lt"/>
                <a:cs typeface="Times New Roman" pitchFamily="18" charset="0"/>
              </a:rPr>
              <a:t>model</a:t>
            </a:r>
            <a:endParaRPr lang="en-US" sz="1600" b="1" dirty="0">
              <a:latin typeface="+mn-lt"/>
            </a:endParaRPr>
          </a:p>
        </p:txBody>
      </p:sp>
      <p:sp>
        <p:nvSpPr>
          <p:cNvPr id="30" name="Rectangle 18"/>
          <p:cNvSpPr>
            <a:spLocks noGrp="1" noChangeArrowheads="1"/>
          </p:cNvSpPr>
          <p:nvPr>
            <p:ph idx="1"/>
          </p:nvPr>
        </p:nvSpPr>
        <p:spPr bwMode="auto">
          <a:xfrm>
            <a:off x="272319" y="2380907"/>
            <a:ext cx="4299681" cy="3951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>
              <a:lnSpc>
                <a:spcPct val="114000"/>
              </a:lnSpc>
              <a:buFont typeface="Arial" pitchFamily="34" charset="0"/>
              <a:buChar char="•"/>
            </a:pPr>
            <a:r>
              <a:rPr lang="en-US" sz="1900" dirty="0" smtClean="0">
                <a:latin typeface="+mn-lt"/>
              </a:rPr>
              <a:t>Modular</a:t>
            </a:r>
            <a:endParaRPr lang="en-US" sz="1900" dirty="0">
              <a:latin typeface="+mn-lt"/>
            </a:endParaRPr>
          </a:p>
          <a:p>
            <a:pPr marL="342900" indent="-342900">
              <a:lnSpc>
                <a:spcPct val="114000"/>
              </a:lnSpc>
              <a:buFont typeface="Arial" pitchFamily="34" charset="0"/>
              <a:buChar char="•"/>
            </a:pPr>
            <a:r>
              <a:rPr lang="en-US" sz="1900" dirty="0" smtClean="0">
                <a:latin typeface="+mn-lt"/>
              </a:rPr>
              <a:t> </a:t>
            </a:r>
            <a:r>
              <a:rPr lang="en-US" sz="1900" dirty="0">
                <a:latin typeface="+mn-lt"/>
              </a:rPr>
              <a:t>Dimensions: </a:t>
            </a:r>
            <a:r>
              <a:rPr lang="en-US" sz="1900" dirty="0" smtClean="0">
                <a:latin typeface="+mn-lt"/>
              </a:rPr>
              <a:t> </a:t>
            </a:r>
            <a:r>
              <a:rPr lang="en-US" sz="1900" dirty="0">
                <a:latin typeface="+mn-lt"/>
              </a:rPr>
              <a:t>54X36X30 cm each </a:t>
            </a:r>
            <a:endParaRPr lang="en-US" sz="1900" dirty="0" smtClean="0">
              <a:latin typeface="+mn-lt"/>
            </a:endParaRPr>
          </a:p>
          <a:p>
            <a:pPr marL="0" indent="0">
              <a:lnSpc>
                <a:spcPct val="114000"/>
              </a:lnSpc>
              <a:buNone/>
            </a:pPr>
            <a:r>
              <a:rPr lang="en-US" sz="1900" dirty="0" smtClean="0"/>
              <a:t>       </a:t>
            </a:r>
            <a:r>
              <a:rPr lang="en-US" sz="1900" dirty="0" smtClean="0">
                <a:latin typeface="+mn-lt"/>
              </a:rPr>
              <a:t>(</a:t>
            </a:r>
            <a:r>
              <a:rPr lang="en-US" sz="1900" dirty="0">
                <a:latin typeface="+mn-lt"/>
              </a:rPr>
              <a:t>can be adjusted)</a:t>
            </a:r>
          </a:p>
          <a:p>
            <a:pPr marL="342900" indent="-342900">
              <a:lnSpc>
                <a:spcPct val="114000"/>
              </a:lnSpc>
              <a:buFont typeface="Arial" pitchFamily="34" charset="0"/>
              <a:buChar char="•"/>
            </a:pPr>
            <a:r>
              <a:rPr lang="en-US" sz="1900" dirty="0" smtClean="0">
                <a:latin typeface="+mn-lt"/>
              </a:rPr>
              <a:t> </a:t>
            </a:r>
            <a:r>
              <a:rPr lang="en-US" sz="1900" dirty="0">
                <a:latin typeface="+mn-lt"/>
              </a:rPr>
              <a:t>Weight: 25 Kg each</a:t>
            </a:r>
          </a:p>
          <a:p>
            <a:pPr marL="342900" indent="-342900">
              <a:lnSpc>
                <a:spcPct val="114000"/>
              </a:lnSpc>
              <a:buFont typeface="Arial" pitchFamily="34" charset="0"/>
              <a:buChar char="•"/>
            </a:pPr>
            <a:r>
              <a:rPr lang="en-US" sz="1900" dirty="0" smtClean="0">
                <a:latin typeface="+mn-lt"/>
              </a:rPr>
              <a:t> </a:t>
            </a:r>
            <a:r>
              <a:rPr lang="en-US" sz="1900" dirty="0">
                <a:latin typeface="+mn-lt"/>
              </a:rPr>
              <a:t>Power: Onboard</a:t>
            </a:r>
          </a:p>
          <a:p>
            <a:pPr marL="342900" indent="-342900">
              <a:lnSpc>
                <a:spcPct val="114000"/>
              </a:lnSpc>
              <a:buFont typeface="Arial" pitchFamily="34" charset="0"/>
              <a:buChar char="•"/>
            </a:pPr>
            <a:r>
              <a:rPr lang="en-US" sz="1900" dirty="0" smtClean="0">
                <a:latin typeface="+mn-lt"/>
              </a:rPr>
              <a:t> </a:t>
            </a:r>
            <a:r>
              <a:rPr lang="en-US" sz="1900" dirty="0">
                <a:latin typeface="+mn-lt"/>
              </a:rPr>
              <a:t>Operation Distance: 600 meters</a:t>
            </a:r>
          </a:p>
          <a:p>
            <a:pPr marL="342900" indent="-342900">
              <a:lnSpc>
                <a:spcPct val="114000"/>
              </a:lnSpc>
              <a:buFont typeface="Arial" pitchFamily="34" charset="0"/>
              <a:buChar char="•"/>
            </a:pPr>
            <a:r>
              <a:rPr lang="en-US" sz="1900" dirty="0" smtClean="0">
                <a:latin typeface="+mn-lt"/>
              </a:rPr>
              <a:t> </a:t>
            </a:r>
            <a:r>
              <a:rPr lang="en-US" sz="1900" dirty="0">
                <a:latin typeface="+mn-lt"/>
              </a:rPr>
              <a:t>Speed: 0.75 meters/second</a:t>
            </a:r>
          </a:p>
          <a:p>
            <a:pPr marL="342900" indent="-342900">
              <a:lnSpc>
                <a:spcPct val="114000"/>
              </a:lnSpc>
              <a:buFont typeface="Arial" pitchFamily="34" charset="0"/>
              <a:buChar char="•"/>
            </a:pPr>
            <a:r>
              <a:rPr lang="en-US" sz="1900" dirty="0" smtClean="0">
                <a:latin typeface="+mn-lt"/>
              </a:rPr>
              <a:t> </a:t>
            </a:r>
            <a:r>
              <a:rPr lang="en-US" sz="1900" dirty="0">
                <a:latin typeface="+mn-lt"/>
              </a:rPr>
              <a:t>Payload: 150 Kg each (300 kg total)</a:t>
            </a:r>
          </a:p>
          <a:p>
            <a:pPr marL="342900" indent="-342900">
              <a:lnSpc>
                <a:spcPct val="114000"/>
              </a:lnSpc>
              <a:buFont typeface="Arial" pitchFamily="34" charset="0"/>
              <a:buChar char="•"/>
            </a:pPr>
            <a:r>
              <a:rPr lang="en-US" sz="1900" dirty="0" smtClean="0">
                <a:latin typeface="+mn-lt"/>
              </a:rPr>
              <a:t> </a:t>
            </a:r>
            <a:r>
              <a:rPr lang="en-US" sz="1900" dirty="0">
                <a:latin typeface="+mn-lt"/>
              </a:rPr>
              <a:t>Communication: Wire/Wireless</a:t>
            </a:r>
          </a:p>
          <a:p>
            <a:pPr marL="342900" indent="-342900">
              <a:lnSpc>
                <a:spcPct val="114000"/>
              </a:lnSpc>
              <a:buFont typeface="Arial" pitchFamily="34" charset="0"/>
              <a:buChar char="•"/>
            </a:pPr>
            <a:r>
              <a:rPr lang="en-US" sz="1900" dirty="0" smtClean="0">
                <a:latin typeface="+mn-lt"/>
              </a:rPr>
              <a:t> </a:t>
            </a:r>
            <a:r>
              <a:rPr lang="en-US" sz="1900" dirty="0">
                <a:latin typeface="+mn-lt"/>
              </a:rPr>
              <a:t>Slope – </a:t>
            </a:r>
            <a:r>
              <a:rPr lang="en-US" sz="1900" dirty="0" smtClean="0">
                <a:latin typeface="+mn-lt"/>
              </a:rPr>
              <a:t>60</a:t>
            </a:r>
            <a:r>
              <a:rPr lang="en-US" sz="1900" baseline="30000" dirty="0" smtClean="0">
                <a:latin typeface="+mn-lt"/>
              </a:rPr>
              <a:t>o</a:t>
            </a:r>
            <a:endParaRPr lang="en-US" sz="1900" baseline="30000" dirty="0">
              <a:latin typeface="+mn-lt"/>
            </a:endParaRPr>
          </a:p>
        </p:txBody>
      </p:sp>
      <p:pic>
        <p:nvPicPr>
          <p:cNvPr id="31" name="Picture 1" descr="ניר מכתבים הנדסת מכונות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3" t="43419" r="13098"/>
          <a:stretch>
            <a:fillRect/>
          </a:stretch>
        </p:blipFill>
        <p:spPr bwMode="auto">
          <a:xfrm>
            <a:off x="0" y="0"/>
            <a:ext cx="5572125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Rectangle 31"/>
          <p:cNvSpPr/>
          <p:nvPr/>
        </p:nvSpPr>
        <p:spPr>
          <a:xfrm>
            <a:off x="346204" y="1916832"/>
            <a:ext cx="1098955" cy="4431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4000"/>
              </a:lnSpc>
            </a:pPr>
            <a:r>
              <a:rPr lang="en-US" sz="2000" b="1" dirty="0">
                <a:latin typeface="+mj-lt"/>
              </a:rPr>
              <a:t>Features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4213" y="4698647"/>
            <a:ext cx="3650342" cy="179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Rectangle 17"/>
          <p:cNvSpPr>
            <a:spLocks noChangeArrowheads="1"/>
          </p:cNvSpPr>
          <p:nvPr/>
        </p:nvSpPr>
        <p:spPr bwMode="auto">
          <a:xfrm>
            <a:off x="6506607" y="6503116"/>
            <a:ext cx="108555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600" b="1" dirty="0" smtClean="0">
                <a:latin typeface="+mn-lt"/>
                <a:cs typeface="Times New Roman" pitchFamily="18" charset="0"/>
              </a:rPr>
              <a:t>The model</a:t>
            </a:r>
            <a:endParaRPr lang="en-US" sz="1600" b="1" dirty="0">
              <a:latin typeface="+mn-lt"/>
            </a:endParaRPr>
          </a:p>
        </p:txBody>
      </p:sp>
      <p:sp>
        <p:nvSpPr>
          <p:cNvPr id="21" name="Rectangle 3"/>
          <p:cNvSpPr>
            <a:spLocks noChangeArrowheads="1"/>
          </p:cNvSpPr>
          <p:nvPr/>
        </p:nvSpPr>
        <p:spPr bwMode="auto">
          <a:xfrm>
            <a:off x="6060414" y="136124"/>
            <a:ext cx="311615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b="1" dirty="0">
                <a:latin typeface="Adobe Caslon Pro Bold"/>
              </a:rPr>
              <a:t>Problem Driven Design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550713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539552" y="766179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000" b="1" smtClean="0"/>
              <a:t>Dual Tracked Mobile Robot for Motion in Rough Terrain</a:t>
            </a:r>
            <a:endParaRPr lang="en-US" sz="4000" b="1" dirty="0"/>
          </a:p>
        </p:txBody>
      </p:sp>
      <p:pic>
        <p:nvPicPr>
          <p:cNvPr id="5" name="Picture 1" descr="ניר מכתבים הנדסת מכונות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3" t="43419" r="13098"/>
          <a:stretch>
            <a:fillRect/>
          </a:stretch>
        </p:blipFill>
        <p:spPr bwMode="auto">
          <a:xfrm>
            <a:off x="0" y="0"/>
            <a:ext cx="5572125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PB16002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71" y="2000203"/>
            <a:ext cx="2775595" cy="2082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 descr="PB16001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71" y="4572085"/>
            <a:ext cx="2775595" cy="2082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1038921" y="4165417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Modular Design</a:t>
            </a:r>
          </a:p>
        </p:txBody>
      </p:sp>
      <p:pic>
        <p:nvPicPr>
          <p:cNvPr id="9" name="Picture 6" descr="P101004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1044" y="2172147"/>
            <a:ext cx="2651760" cy="1993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 descr="P101004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4423393"/>
            <a:ext cx="2651760" cy="1993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6060414" y="136124"/>
            <a:ext cx="311615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b="1" dirty="0">
                <a:latin typeface="Adobe Caslon Pro Bold"/>
              </a:rPr>
              <a:t>Problem Driven Design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061143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2"/>
          <p:cNvSpPr>
            <a:spLocks noGrp="1" noChangeArrowheads="1"/>
          </p:cNvSpPr>
          <p:nvPr>
            <p:ph type="title"/>
          </p:nvPr>
        </p:nvSpPr>
        <p:spPr>
          <a:xfrm>
            <a:off x="1043608" y="584842"/>
            <a:ext cx="7772400" cy="1143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>
                <a:latin typeface="+mn-lt"/>
              </a:rPr>
              <a:t>Dual Tracked Mobile Robot : </a:t>
            </a:r>
            <a:br>
              <a:rPr lang="en-US" sz="3600" b="1" dirty="0">
                <a:latin typeface="+mn-lt"/>
              </a:rPr>
            </a:br>
            <a:r>
              <a:rPr lang="en-US" sz="3600" b="1" dirty="0">
                <a:latin typeface="+mn-lt"/>
              </a:rPr>
              <a:t>Mapping and Control</a:t>
            </a:r>
          </a:p>
        </p:txBody>
      </p:sp>
      <p:sp>
        <p:nvSpPr>
          <p:cNvPr id="57354" name="Text Box 8"/>
          <p:cNvSpPr txBox="1">
            <a:spLocks noChangeArrowheads="1"/>
          </p:cNvSpPr>
          <p:nvPr/>
        </p:nvSpPr>
        <p:spPr bwMode="auto">
          <a:xfrm>
            <a:off x="2244120" y="3144008"/>
            <a:ext cx="856331" cy="324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sz="1200" dirty="0" smtClean="0">
                <a:cs typeface="Times New Roman" pitchFamily="18" charset="0"/>
              </a:rPr>
              <a:t>Mode </a:t>
            </a:r>
            <a:r>
              <a:rPr lang="en-US" sz="1200" dirty="0">
                <a:cs typeface="Times New Roman" pitchFamily="18" charset="0"/>
              </a:rPr>
              <a:t>Selection</a:t>
            </a:r>
            <a:endParaRPr lang="he-IL" dirty="0"/>
          </a:p>
        </p:txBody>
      </p:sp>
      <p:pic>
        <p:nvPicPr>
          <p:cNvPr id="57349" name="Picture 19" descr="Dual Action Gamepa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538" y="1052736"/>
            <a:ext cx="1552575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50" name="Text Box 20"/>
          <p:cNvSpPr txBox="1">
            <a:spLocks noChangeArrowheads="1"/>
          </p:cNvSpPr>
          <p:nvPr/>
        </p:nvSpPr>
        <p:spPr bwMode="auto">
          <a:xfrm>
            <a:off x="82611" y="2653004"/>
            <a:ext cx="270443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1600" b="1" dirty="0">
                <a:latin typeface="+mn-lt"/>
              </a:rPr>
              <a:t>Logitech Dual Action Joystick</a:t>
            </a:r>
          </a:p>
        </p:txBody>
      </p:sp>
      <p:sp>
        <p:nvSpPr>
          <p:cNvPr id="57351" name="Rectangle 21"/>
          <p:cNvSpPr>
            <a:spLocks noChangeArrowheads="1"/>
          </p:cNvSpPr>
          <p:nvPr/>
        </p:nvSpPr>
        <p:spPr bwMode="auto">
          <a:xfrm>
            <a:off x="0" y="5122165"/>
            <a:ext cx="9014807" cy="172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</a:pPr>
            <a:r>
              <a:rPr lang="en-US" sz="1600" b="1" dirty="0">
                <a:latin typeface="+mn-lt"/>
              </a:rPr>
              <a:t>Single mode </a:t>
            </a:r>
            <a:r>
              <a:rPr lang="en-US" sz="1600" dirty="0">
                <a:latin typeface="+mn-lt"/>
              </a:rPr>
              <a:t>- Operator controls each robot independently, using the two joystick handles. Can transfer power between the two tracked units, according the relative configuration between the driving units.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</a:pPr>
            <a:r>
              <a:rPr lang="en-US" sz="1600" b="1" dirty="0">
                <a:latin typeface="+mn-lt"/>
              </a:rPr>
              <a:t>Twin mode </a:t>
            </a:r>
            <a:r>
              <a:rPr lang="en-US" sz="1600" dirty="0">
                <a:latin typeface="+mn-lt"/>
              </a:rPr>
              <a:t>–Tracked units perform identical motion according to data from a single joystick handle.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</a:pPr>
            <a:r>
              <a:rPr lang="en-US" sz="1600" b="1" dirty="0">
                <a:latin typeface="+mn-lt"/>
              </a:rPr>
              <a:t>Follow mode </a:t>
            </a:r>
            <a:r>
              <a:rPr lang="en-US" sz="1600" dirty="0">
                <a:latin typeface="+mn-lt"/>
              </a:rPr>
              <a:t>– Operator uses a single joystick handle and the back unit follows the front unit.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</a:pPr>
            <a:r>
              <a:rPr lang="en-US" sz="1600" b="1" dirty="0">
                <a:latin typeface="+mn-lt"/>
              </a:rPr>
              <a:t>Autonomous mode </a:t>
            </a:r>
            <a:r>
              <a:rPr lang="en-US" sz="1600" dirty="0">
                <a:latin typeface="+mn-lt"/>
              </a:rPr>
              <a:t>–Robots move autonomously to the tunnel exit using ultrasonic sensors (to be developed).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</a:pPr>
            <a:endParaRPr lang="en-US" sz="1400" dirty="0"/>
          </a:p>
        </p:txBody>
      </p:sp>
      <p:pic>
        <p:nvPicPr>
          <p:cNvPr id="21" name="Picture 1" descr="ניר מכתבים הנדסת מכונות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3" t="43419" r="13098"/>
          <a:stretch>
            <a:fillRect/>
          </a:stretch>
        </p:blipFill>
        <p:spPr bwMode="auto">
          <a:xfrm>
            <a:off x="0" y="0"/>
            <a:ext cx="5572125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1667056" y="1453248"/>
            <a:ext cx="7644531" cy="3593655"/>
            <a:chOff x="1667056" y="1453248"/>
            <a:chExt cx="7644531" cy="3593655"/>
          </a:xfrm>
        </p:grpSpPr>
        <p:grpSp>
          <p:nvGrpSpPr>
            <p:cNvPr id="2" name="Group 1"/>
            <p:cNvGrpSpPr/>
            <p:nvPr/>
          </p:nvGrpSpPr>
          <p:grpSpPr>
            <a:xfrm>
              <a:off x="1667056" y="1453248"/>
              <a:ext cx="7221617" cy="3593655"/>
              <a:chOff x="1703444" y="1480666"/>
              <a:chExt cx="7221617" cy="3593655"/>
            </a:xfrm>
          </p:grpSpPr>
          <p:pic>
            <p:nvPicPr>
              <p:cNvPr id="57352" name="Picture 6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58920" y="1848520"/>
                <a:ext cx="5466141" cy="32258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7353" name="Line 7"/>
              <p:cNvSpPr>
                <a:spLocks noChangeShapeType="1"/>
              </p:cNvSpPr>
              <p:nvPr/>
            </p:nvSpPr>
            <p:spPr bwMode="auto">
              <a:xfrm flipV="1">
                <a:off x="2785419" y="2351706"/>
                <a:ext cx="2023629" cy="954699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355" name="Line 9"/>
              <p:cNvSpPr>
                <a:spLocks noChangeShapeType="1"/>
              </p:cNvSpPr>
              <p:nvPr/>
            </p:nvSpPr>
            <p:spPr bwMode="auto">
              <a:xfrm flipH="1">
                <a:off x="6768607" y="1643063"/>
                <a:ext cx="993844" cy="561009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356" name="Text Box 10"/>
              <p:cNvSpPr txBox="1">
                <a:spLocks noChangeArrowheads="1"/>
              </p:cNvSpPr>
              <p:nvPr/>
            </p:nvSpPr>
            <p:spPr bwMode="auto">
              <a:xfrm>
                <a:off x="7706196" y="1480666"/>
                <a:ext cx="1115730" cy="324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r>
                  <a:rPr lang="en-US" sz="1200" dirty="0" smtClean="0">
                    <a:cs typeface="Times New Roman" pitchFamily="18" charset="0"/>
                  </a:rPr>
                  <a:t>Internal </a:t>
                </a:r>
                <a:r>
                  <a:rPr lang="en-US" sz="1200" dirty="0">
                    <a:cs typeface="Times New Roman" pitchFamily="18" charset="0"/>
                  </a:rPr>
                  <a:t>Data</a:t>
                </a:r>
                <a:endParaRPr lang="he-IL" dirty="0"/>
              </a:p>
            </p:txBody>
          </p:sp>
          <p:sp>
            <p:nvSpPr>
              <p:cNvPr id="57357" name="Text Box 11"/>
              <p:cNvSpPr txBox="1">
                <a:spLocks noChangeArrowheads="1"/>
              </p:cNvSpPr>
              <p:nvPr/>
            </p:nvSpPr>
            <p:spPr bwMode="auto">
              <a:xfrm>
                <a:off x="7907777" y="2442747"/>
                <a:ext cx="917274" cy="324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r>
                  <a:rPr lang="en-US" sz="1200" dirty="0" smtClean="0">
                    <a:cs typeface="Times New Roman" pitchFamily="18" charset="0"/>
                  </a:rPr>
                  <a:t>Aerial </a:t>
                </a:r>
                <a:r>
                  <a:rPr lang="en-US" sz="1200" dirty="0">
                    <a:cs typeface="Times New Roman" pitchFamily="18" charset="0"/>
                  </a:rPr>
                  <a:t>Map</a:t>
                </a:r>
                <a:endParaRPr lang="he-IL" dirty="0"/>
              </a:p>
            </p:txBody>
          </p:sp>
          <p:sp>
            <p:nvSpPr>
              <p:cNvPr id="57359" name="Line 13"/>
              <p:cNvSpPr>
                <a:spLocks noChangeShapeType="1"/>
              </p:cNvSpPr>
              <p:nvPr/>
            </p:nvSpPr>
            <p:spPr bwMode="auto">
              <a:xfrm flipH="1">
                <a:off x="7809330" y="3828045"/>
                <a:ext cx="557083" cy="538863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360" name="Line 14"/>
              <p:cNvSpPr>
                <a:spLocks noChangeShapeType="1"/>
              </p:cNvSpPr>
              <p:nvPr/>
            </p:nvSpPr>
            <p:spPr bwMode="auto">
              <a:xfrm flipH="1">
                <a:off x="7106139" y="2653125"/>
                <a:ext cx="861019" cy="34817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361" name="Text Box 15"/>
              <p:cNvSpPr txBox="1">
                <a:spLocks noChangeArrowheads="1"/>
              </p:cNvSpPr>
              <p:nvPr/>
            </p:nvSpPr>
            <p:spPr bwMode="auto">
              <a:xfrm>
                <a:off x="1703444" y="3912865"/>
                <a:ext cx="1397007" cy="4724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r>
                  <a:rPr lang="en-US" sz="1200" dirty="0" smtClean="0">
                    <a:cs typeface="Times New Roman" pitchFamily="18" charset="0"/>
                  </a:rPr>
                  <a:t>Scheme </a:t>
                </a:r>
                <a:r>
                  <a:rPr lang="en-US" sz="1200" dirty="0">
                    <a:cs typeface="Times New Roman" pitchFamily="18" charset="0"/>
                  </a:rPr>
                  <a:t>of Robot</a:t>
                </a:r>
                <a:endParaRPr lang="en-US" sz="1100" dirty="0"/>
              </a:p>
              <a:p>
                <a:r>
                  <a:rPr lang="en-US" sz="1200" dirty="0">
                    <a:cs typeface="Times New Roman" pitchFamily="18" charset="0"/>
                  </a:rPr>
                  <a:t>Configuration</a:t>
                </a:r>
                <a:endParaRPr lang="he-IL" dirty="0"/>
              </a:p>
            </p:txBody>
          </p:sp>
          <p:sp>
            <p:nvSpPr>
              <p:cNvPr id="57362" name="Line 16"/>
              <p:cNvSpPr>
                <a:spLocks noChangeShapeType="1"/>
              </p:cNvSpPr>
              <p:nvPr/>
            </p:nvSpPr>
            <p:spPr bwMode="auto">
              <a:xfrm flipV="1">
                <a:off x="2980750" y="3422051"/>
                <a:ext cx="1590775" cy="727028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363" name="Text Box 17"/>
              <p:cNvSpPr txBox="1">
                <a:spLocks noChangeArrowheads="1"/>
              </p:cNvSpPr>
              <p:nvPr/>
            </p:nvSpPr>
            <p:spPr bwMode="auto">
              <a:xfrm>
                <a:off x="1965029" y="4683091"/>
                <a:ext cx="1457950" cy="324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n-US" sz="1200" dirty="0" smtClean="0">
                    <a:cs typeface="Times New Roman" pitchFamily="18" charset="0"/>
                  </a:rPr>
                  <a:t>Additional</a:t>
                </a:r>
                <a:r>
                  <a:rPr lang="en-US" sz="1100" dirty="0"/>
                  <a:t> </a:t>
                </a:r>
                <a:r>
                  <a:rPr lang="en-US" sz="1200" dirty="0" smtClean="0">
                    <a:cs typeface="Times New Roman" pitchFamily="18" charset="0"/>
                  </a:rPr>
                  <a:t>Data</a:t>
                </a:r>
                <a:endParaRPr lang="he-IL" dirty="0"/>
              </a:p>
            </p:txBody>
          </p:sp>
          <p:sp>
            <p:nvSpPr>
              <p:cNvPr id="57364" name="Line 18"/>
              <p:cNvSpPr>
                <a:spLocks noChangeShapeType="1"/>
              </p:cNvSpPr>
              <p:nvPr/>
            </p:nvSpPr>
            <p:spPr bwMode="auto">
              <a:xfrm flipV="1">
                <a:off x="3132327" y="4544069"/>
                <a:ext cx="1723600" cy="34694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57358" name="Text Box 12"/>
            <p:cNvSpPr txBox="1">
              <a:spLocks noChangeArrowheads="1"/>
            </p:cNvSpPr>
            <p:nvPr/>
          </p:nvSpPr>
          <p:spPr bwMode="auto">
            <a:xfrm>
              <a:off x="8110271" y="3468803"/>
              <a:ext cx="1201316" cy="345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sz="1200" dirty="0" smtClean="0">
                  <a:cs typeface="Times New Roman" pitchFamily="18" charset="0"/>
                </a:rPr>
                <a:t>Video </a:t>
              </a:r>
              <a:r>
                <a:rPr lang="en-US" sz="1200" dirty="0">
                  <a:cs typeface="Times New Roman" pitchFamily="18" charset="0"/>
                </a:rPr>
                <a:t>Image</a:t>
              </a:r>
              <a:endParaRPr lang="he-IL" dirty="0"/>
            </a:p>
          </p:txBody>
        </p:sp>
      </p:grpSp>
      <p:sp>
        <p:nvSpPr>
          <p:cNvPr id="22" name="Rectangle 3"/>
          <p:cNvSpPr>
            <a:spLocks noChangeArrowheads="1"/>
          </p:cNvSpPr>
          <p:nvPr/>
        </p:nvSpPr>
        <p:spPr bwMode="auto">
          <a:xfrm>
            <a:off x="6060414" y="136124"/>
            <a:ext cx="311615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b="1" dirty="0">
                <a:latin typeface="Adobe Caslon Pro Bold"/>
              </a:rPr>
              <a:t>Problem Driven Design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96992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14363"/>
            <a:ext cx="8229600" cy="940966"/>
          </a:xfrm>
        </p:spPr>
        <p:txBody>
          <a:bodyPr/>
          <a:lstStyle/>
          <a:p>
            <a:r>
              <a:rPr lang="en-US" sz="4000" b="1" dirty="0">
                <a:latin typeface="+mn-lt"/>
              </a:rPr>
              <a:t>Mapping Results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71187063"/>
              </p:ext>
            </p:extLst>
          </p:nvPr>
        </p:nvGraphicFramePr>
        <p:xfrm>
          <a:off x="251520" y="1556792"/>
          <a:ext cx="7344816" cy="38058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1" descr="ניר מכתבים הנדסת מכונות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3" t="43419" r="13098"/>
          <a:stretch>
            <a:fillRect/>
          </a:stretch>
        </p:blipFill>
        <p:spPr bwMode="auto">
          <a:xfrm>
            <a:off x="0" y="0"/>
            <a:ext cx="5572125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ction Button: Movie 5">
            <a:hlinkClick r:id="" action="ppaction://noaction" highlightClick="1"/>
          </p:cNvPr>
          <p:cNvSpPr/>
          <p:nvPr/>
        </p:nvSpPr>
        <p:spPr>
          <a:xfrm>
            <a:off x="6876256" y="4744616"/>
            <a:ext cx="1941269" cy="1656184"/>
          </a:xfrm>
          <a:prstGeom prst="actionButtonMovie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6060414" y="136124"/>
            <a:ext cx="311615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b="1" dirty="0">
                <a:latin typeface="Adobe Caslon Pro Bold"/>
              </a:rPr>
              <a:t>Problem Driven Design</a:t>
            </a:r>
            <a:endParaRPr lang="en-US" sz="2000" b="1" dirty="0"/>
          </a:p>
        </p:txBody>
      </p:sp>
      <p:sp>
        <p:nvSpPr>
          <p:cNvPr id="3" name="Rectangle 2"/>
          <p:cNvSpPr/>
          <p:nvPr/>
        </p:nvSpPr>
        <p:spPr>
          <a:xfrm>
            <a:off x="-14277" y="6336268"/>
            <a:ext cx="91582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http://robotics.bgu.ac.il/index.php/Dual_tracked_robot_for_mapping_of_underground_tunnels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286507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468313" y="614363"/>
            <a:ext cx="8229600" cy="1143000"/>
          </a:xfrm>
        </p:spPr>
        <p:txBody>
          <a:bodyPr/>
          <a:lstStyle/>
          <a:p>
            <a:r>
              <a:rPr lang="en-US" smtClean="0"/>
              <a:t>QuadRotor Hovercraft</a:t>
            </a:r>
            <a:endParaRPr lang="he-IL" smtClean="0"/>
          </a:p>
        </p:txBody>
      </p:sp>
      <p:pic>
        <p:nvPicPr>
          <p:cNvPr id="25604" name="Picture 1" descr="ניר מכתבים הנדסת מכונות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3" t="43419" r="13098"/>
          <a:stretch>
            <a:fillRect/>
          </a:stretch>
        </p:blipFill>
        <p:spPr bwMode="auto">
          <a:xfrm>
            <a:off x="0" y="0"/>
            <a:ext cx="5572125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988840"/>
            <a:ext cx="3905519" cy="2592288"/>
          </a:xfrm>
          <a:ln w="0">
            <a:solidFill>
              <a:schemeClr val="tx1"/>
            </a:solidFill>
          </a:ln>
          <a:effectLst>
            <a:reflection blurRad="6350" stA="52000" endA="300" endPos="35000" dir="5400000" sy="-100000" algn="bl" rotWithShape="0"/>
          </a:effectLst>
          <a:scene3d>
            <a:camera prst="isometricOffAxis2Left"/>
            <a:lightRig rig="threePt" dir="t"/>
          </a:scene3d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089445"/>
            <a:ext cx="3971280" cy="2419676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perspectiveContrastingRightFacing" fov="5100000">
              <a:rot lat="1200000" lon="21000000" rev="213211"/>
            </a:camera>
            <a:lightRig rig="threePt" dir="t"/>
          </a:scene3d>
        </p:spPr>
      </p:pic>
      <p:sp>
        <p:nvSpPr>
          <p:cNvPr id="4" name="Rectangle 3"/>
          <p:cNvSpPr/>
          <p:nvPr/>
        </p:nvSpPr>
        <p:spPr>
          <a:xfrm>
            <a:off x="755576" y="5757595"/>
            <a:ext cx="73978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http://robotics.bgu.ac.il/index.php/Quadrotor_hovercraft</a:t>
            </a:r>
            <a:endParaRPr lang="he-IL" dirty="0"/>
          </a:p>
        </p:txBody>
      </p:sp>
      <p:sp>
        <p:nvSpPr>
          <p:cNvPr id="5" name="Rectangle 4"/>
          <p:cNvSpPr/>
          <p:nvPr/>
        </p:nvSpPr>
        <p:spPr>
          <a:xfrm>
            <a:off x="755576" y="6275464"/>
            <a:ext cx="66024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6"/>
              </a:rPr>
              <a:t>http://robotics.bgu.ac.il/index.php/Fully_Actuated_Rotorcraft_(FAR)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1159611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6544" y="3558164"/>
            <a:ext cx="3357562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Title 1"/>
          <p:cNvSpPr>
            <a:spLocks noGrp="1"/>
          </p:cNvSpPr>
          <p:nvPr>
            <p:ph type="title"/>
          </p:nvPr>
        </p:nvSpPr>
        <p:spPr>
          <a:xfrm>
            <a:off x="827584" y="651677"/>
            <a:ext cx="7717755" cy="1058441"/>
          </a:xfrm>
        </p:spPr>
        <p:txBody>
          <a:bodyPr/>
          <a:lstStyle/>
          <a:p>
            <a:pPr eaLnBrk="1" hangingPunct="1"/>
            <a:r>
              <a:rPr lang="en-US" sz="4000" b="1" dirty="0" smtClean="0">
                <a:latin typeface="+mn-lt"/>
              </a:rPr>
              <a:t>Snail Inspired Wall Climbing Robot</a:t>
            </a:r>
          </a:p>
        </p:txBody>
      </p:sp>
      <p:pic>
        <p:nvPicPr>
          <p:cNvPr id="4" name="Content Placeholder 3" descr="snai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300192" y="1414849"/>
            <a:ext cx="2280292" cy="1710219"/>
          </a:xfr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26629" name="Picture 1" descr="ניר מכתבים הנדסת מכונות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3" t="43419" r="13098"/>
          <a:stretch>
            <a:fillRect/>
          </a:stretch>
        </p:blipFill>
        <p:spPr bwMode="auto">
          <a:xfrm>
            <a:off x="0" y="0"/>
            <a:ext cx="5572125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3147513"/>
            <a:ext cx="1837407" cy="3342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1" name="TextBox 6"/>
          <p:cNvSpPr txBox="1">
            <a:spLocks noChangeArrowheads="1"/>
          </p:cNvSpPr>
          <p:nvPr/>
        </p:nvSpPr>
        <p:spPr bwMode="auto">
          <a:xfrm>
            <a:off x="196913" y="1628800"/>
            <a:ext cx="5959263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8256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525463" indent="-342900" eaLnBrk="1" hangingPunct="1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200" dirty="0">
                <a:latin typeface="+mn-lt"/>
              </a:rPr>
              <a:t>Applications: Military intelligence, inspection, serve as relay in ad-hoc wireless network</a:t>
            </a:r>
          </a:p>
          <a:p>
            <a:pPr marL="525463" indent="-342900" eaLnBrk="1" hangingPunct="1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200" dirty="0">
                <a:latin typeface="+mn-lt"/>
              </a:rPr>
              <a:t>Climbs on almost any surface</a:t>
            </a:r>
          </a:p>
          <a:p>
            <a:pPr marL="525463" indent="-342900" eaLnBrk="1" hangingPunct="1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200" dirty="0">
                <a:latin typeface="+mn-lt"/>
              </a:rPr>
              <a:t>Uses hot melt glue as an attachment method</a:t>
            </a:r>
          </a:p>
          <a:p>
            <a:pPr marL="525463" indent="-342900" eaLnBrk="1" hangingPunct="1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200" dirty="0">
                <a:latin typeface="+mn-lt"/>
              </a:rPr>
              <a:t>Peals itself from the glue at the bottom of each track 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6617142" y="188640"/>
            <a:ext cx="2499649" cy="5715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US" sz="2000" b="1" dirty="0">
                <a:latin typeface="Adobe Caslon Pro Bold" pitchFamily="18" charset="0"/>
                <a:ea typeface="+mj-ea"/>
                <a:cs typeface="+mj-cs"/>
              </a:rPr>
              <a:t>Climbing Robots</a:t>
            </a:r>
            <a:endParaRPr lang="en-US" sz="2000" b="1" i="1" dirty="0">
              <a:latin typeface="Adobe Caslon Pro Bold" pitchFamily="18" charset="0"/>
              <a:ea typeface="+mj-ea"/>
              <a:cs typeface="+mj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09104" y="6019800"/>
            <a:ext cx="64963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6"/>
              </a:rPr>
              <a:t>http://robotics.bgu.ac.il/index.php/Wall_climbing_robots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2269130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תמונה 17" descr="GLUBOT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15" t="34048" r="17148" b="15021"/>
          <a:stretch>
            <a:fillRect/>
          </a:stretch>
        </p:blipFill>
        <p:spPr bwMode="auto">
          <a:xfrm>
            <a:off x="3723635" y="2420888"/>
            <a:ext cx="4628380" cy="2856930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perspectiveHeroicExtremeLeftFacing">
              <a:rot lat="487347" lon="1200000" rev="21425485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1" name="Picture 1" descr="ניר מכתבים הנדסת מכונות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3" t="43419" r="13098"/>
          <a:stretch>
            <a:fillRect/>
          </a:stretch>
        </p:blipFill>
        <p:spPr bwMode="auto">
          <a:xfrm>
            <a:off x="0" y="0"/>
            <a:ext cx="5572125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itle 1"/>
          <p:cNvSpPr txBox="1">
            <a:spLocks/>
          </p:cNvSpPr>
          <p:nvPr/>
        </p:nvSpPr>
        <p:spPr>
          <a:xfrm>
            <a:off x="-180528" y="760140"/>
            <a:ext cx="9721080" cy="1285875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US" sz="4000" b="1" dirty="0">
                <a:latin typeface="+mn-lt"/>
                <a:ea typeface="+mj-ea"/>
                <a:cs typeface="+mj-cs"/>
              </a:rPr>
              <a:t>Wall climbing Robot based </a:t>
            </a:r>
            <a:endParaRPr lang="en-US" sz="4000" b="1" dirty="0" smtClean="0">
              <a:latin typeface="+mn-lt"/>
              <a:ea typeface="+mj-ea"/>
              <a:cs typeface="+mj-cs"/>
            </a:endParaRPr>
          </a:p>
          <a:p>
            <a:pPr algn="ctr">
              <a:defRPr/>
            </a:pPr>
            <a:r>
              <a:rPr lang="en-US" sz="4000" b="1" dirty="0" smtClean="0">
                <a:latin typeface="+mn-lt"/>
                <a:ea typeface="+mj-ea"/>
                <a:cs typeface="+mj-cs"/>
              </a:rPr>
              <a:t>on </a:t>
            </a:r>
            <a:r>
              <a:rPr lang="en-US" sz="4000" b="1" dirty="0">
                <a:latin typeface="+mn-lt"/>
                <a:ea typeface="+mj-ea"/>
                <a:cs typeface="+mj-cs"/>
              </a:rPr>
              <a:t>sticky wheels</a:t>
            </a:r>
            <a:endParaRPr lang="en-US" sz="4000" b="1" i="1" dirty="0">
              <a:latin typeface="+mn-lt"/>
              <a:ea typeface="+mj-ea"/>
              <a:cs typeface="+mj-cs"/>
            </a:endParaRPr>
          </a:p>
        </p:txBody>
      </p:sp>
      <p:sp>
        <p:nvSpPr>
          <p:cNvPr id="32774" name="TextBox 20"/>
          <p:cNvSpPr txBox="1">
            <a:spLocks noChangeArrowheads="1"/>
          </p:cNvSpPr>
          <p:nvPr/>
        </p:nvSpPr>
        <p:spPr bwMode="auto">
          <a:xfrm>
            <a:off x="107504" y="2132856"/>
            <a:ext cx="3714750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8256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525463" indent="-342900" eaLnBrk="1" hangingPunct="1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200" dirty="0">
                <a:latin typeface="+mn-lt"/>
              </a:rPr>
              <a:t>Climbs on smooth surface</a:t>
            </a:r>
          </a:p>
          <a:p>
            <a:pPr marL="525463" indent="-342900" eaLnBrk="1" hangingPunct="1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200" dirty="0">
                <a:latin typeface="+mn-lt"/>
              </a:rPr>
              <a:t>Uses dry adhesive</a:t>
            </a:r>
          </a:p>
          <a:p>
            <a:pPr marL="525463" indent="-342900" eaLnBrk="1" hangingPunct="1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200" dirty="0">
                <a:latin typeface="+mn-lt"/>
              </a:rPr>
              <a:t>Simple and easy to control</a:t>
            </a:r>
          </a:p>
          <a:p>
            <a:pPr marL="525463" indent="-342900" eaLnBrk="1" hangingPunct="1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200" dirty="0">
                <a:latin typeface="+mn-lt"/>
              </a:rPr>
              <a:t>High maneuverability while on the wall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617142" y="188640"/>
            <a:ext cx="2499649" cy="5715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US" sz="2000" b="1" dirty="0">
                <a:latin typeface="Adobe Caslon Pro Bold" pitchFamily="18" charset="0"/>
                <a:ea typeface="+mj-ea"/>
                <a:cs typeface="+mj-cs"/>
              </a:rPr>
              <a:t>Climbing Robots</a:t>
            </a:r>
            <a:endParaRPr lang="en-US" sz="2000" b="1" i="1" dirty="0">
              <a:latin typeface="Adobe Caslon Pro Bold" pitchFamily="18" charset="0"/>
              <a:ea typeface="+mj-ea"/>
              <a:cs typeface="+mj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04800" y="6229374"/>
            <a:ext cx="57330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http://robotics.bgu.ac.il/index.php/Wall_climbing_robots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2515253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1" descr="ניר מכתבים הנדסת מכונות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3" t="43419" r="13098"/>
          <a:stretch>
            <a:fillRect/>
          </a:stretch>
        </p:blipFill>
        <p:spPr bwMode="auto">
          <a:xfrm>
            <a:off x="0" y="0"/>
            <a:ext cx="5572125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79512" y="836712"/>
            <a:ext cx="8858250" cy="5715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US" sz="4000" b="1" dirty="0">
                <a:latin typeface="+mn-lt"/>
                <a:ea typeface="+mj-ea"/>
                <a:cs typeface="+mj-cs"/>
              </a:rPr>
              <a:t>Magnetic Wheels based C</a:t>
            </a:r>
            <a:r>
              <a:rPr lang="en-US" sz="4000" b="1" dirty="0" err="1">
                <a:latin typeface="+mn-lt"/>
                <a:ea typeface="+mj-ea"/>
                <a:cs typeface="+mj-cs"/>
              </a:rPr>
              <a:t>limbing</a:t>
            </a:r>
            <a:r>
              <a:rPr lang="en-US" sz="4000" b="1" dirty="0">
                <a:latin typeface="+mn-lt"/>
                <a:ea typeface="+mj-ea"/>
                <a:cs typeface="+mj-cs"/>
              </a:rPr>
              <a:t> Robot </a:t>
            </a:r>
            <a:endParaRPr lang="en-US" sz="4000" b="1" i="1" dirty="0">
              <a:latin typeface="+mn-lt"/>
              <a:ea typeface="+mj-ea"/>
              <a:cs typeface="+mj-cs"/>
            </a:endParaRPr>
          </a:p>
        </p:txBody>
      </p:sp>
      <p:sp>
        <p:nvSpPr>
          <p:cNvPr id="30725" name="TextBox 5"/>
          <p:cNvSpPr txBox="1">
            <a:spLocks noChangeArrowheads="1"/>
          </p:cNvSpPr>
          <p:nvPr/>
        </p:nvSpPr>
        <p:spPr bwMode="auto">
          <a:xfrm>
            <a:off x="107504" y="1556792"/>
            <a:ext cx="5544617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8256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525463" indent="-342900" eaLnBrk="1" hangingPunct="1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200" dirty="0">
                <a:latin typeface="+mn-lt"/>
              </a:rPr>
              <a:t>Applications: inspection of ship’s hull and bridges</a:t>
            </a:r>
          </a:p>
          <a:p>
            <a:pPr marL="525463" indent="-342900" eaLnBrk="1" hangingPunct="1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200" dirty="0">
                <a:latin typeface="+mn-lt"/>
              </a:rPr>
              <a:t>Climbs on ferromagnetic surface like steel</a:t>
            </a:r>
          </a:p>
          <a:p>
            <a:pPr marL="525463" indent="-342900" eaLnBrk="1" hangingPunct="1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200" dirty="0">
                <a:latin typeface="+mn-lt"/>
              </a:rPr>
              <a:t>Uses compliant magnetic wheel as an attachment method</a:t>
            </a:r>
          </a:p>
          <a:p>
            <a:pPr marL="525463" indent="-342900" eaLnBrk="1" hangingPunct="1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200" dirty="0">
                <a:latin typeface="+mn-lt"/>
              </a:rPr>
              <a:t>Simple to control an operate, very robust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6617142" y="188640"/>
            <a:ext cx="2499649" cy="5715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US" sz="2000" b="1" dirty="0">
                <a:latin typeface="Adobe Caslon Pro Bold" pitchFamily="18" charset="0"/>
                <a:ea typeface="+mj-ea"/>
                <a:cs typeface="+mj-cs"/>
              </a:rPr>
              <a:t>Climbing Robots</a:t>
            </a:r>
            <a:endParaRPr lang="en-US" sz="2000" b="1" i="1" dirty="0">
              <a:latin typeface="Adobe Caslon Pro Bold" pitchFamily="18" charset="0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765665"/>
            <a:ext cx="2977864" cy="4042349"/>
          </a:xfrm>
          <a:prstGeom prst="rect">
            <a:avLst/>
          </a:prstGeom>
          <a:ln w="0">
            <a:solidFill>
              <a:schemeClr val="tx2">
                <a:lumMod val="75000"/>
              </a:schemeClr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191000"/>
            <a:ext cx="3749030" cy="2330587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958841" y="6450070"/>
            <a:ext cx="61579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6"/>
              </a:rPr>
              <a:t>http://robotics.bgu.ac.il/index.php/Wall_climbing_robots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1251790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" descr="ניר מכתבים הנדסת מכונות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3" t="43419" r="13098"/>
          <a:stretch>
            <a:fillRect/>
          </a:stretch>
        </p:blipFill>
        <p:spPr bwMode="auto">
          <a:xfrm>
            <a:off x="0" y="0"/>
            <a:ext cx="5572125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285750" y="1000125"/>
            <a:ext cx="7143750" cy="5715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US" sz="4000" b="1" dirty="0">
                <a:latin typeface="+mn-lt"/>
                <a:ea typeface="+mj-ea"/>
                <a:cs typeface="+mj-cs"/>
              </a:rPr>
              <a:t>Claws based wall climbing robot</a:t>
            </a:r>
            <a:endParaRPr lang="en-US" sz="4000" b="1" i="1" dirty="0">
              <a:latin typeface="+mn-lt"/>
              <a:ea typeface="+mj-ea"/>
              <a:cs typeface="+mj-cs"/>
            </a:endParaRPr>
          </a:p>
        </p:txBody>
      </p:sp>
      <p:sp>
        <p:nvSpPr>
          <p:cNvPr id="28677" name="TextBox 5"/>
          <p:cNvSpPr txBox="1">
            <a:spLocks noChangeArrowheads="1"/>
          </p:cNvSpPr>
          <p:nvPr/>
        </p:nvSpPr>
        <p:spPr bwMode="auto">
          <a:xfrm>
            <a:off x="285750" y="1785938"/>
            <a:ext cx="8286750" cy="1415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8256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525463" indent="-342900" eaLnBrk="1" hangingPunct="1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200" dirty="0">
                <a:latin typeface="+mn-lt"/>
              </a:rPr>
              <a:t>Mimics the way cats and other four-legged animals climb</a:t>
            </a:r>
          </a:p>
          <a:p>
            <a:pPr marL="525463" indent="-342900" eaLnBrk="1" hangingPunct="1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200" dirty="0">
                <a:latin typeface="+mn-lt"/>
              </a:rPr>
              <a:t>Uses claws melt glue as an attachment method</a:t>
            </a:r>
          </a:p>
          <a:p>
            <a:pPr marL="525463" indent="-342900" eaLnBrk="1" hangingPunct="1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200" dirty="0">
                <a:latin typeface="+mn-lt"/>
              </a:rPr>
              <a:t>Climbs on rough surfaces</a:t>
            </a:r>
          </a:p>
        </p:txBody>
      </p:sp>
      <p:pic>
        <p:nvPicPr>
          <p:cNvPr id="28678" name="Picture 11" descr="step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028" y="3352800"/>
            <a:ext cx="8346204" cy="2895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6617142" y="188640"/>
            <a:ext cx="2499649" cy="5715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US" sz="2000" b="1" dirty="0">
                <a:latin typeface="Adobe Caslon Pro Bold" pitchFamily="18" charset="0"/>
                <a:ea typeface="+mj-ea"/>
                <a:cs typeface="+mj-cs"/>
              </a:rPr>
              <a:t>Climbing Robots</a:t>
            </a:r>
            <a:endParaRPr lang="en-US" sz="2000" b="1" i="1" dirty="0">
              <a:latin typeface="Adobe Caslon Pro Bold" pitchFamily="18" charset="0"/>
              <a:ea typeface="+mj-ea"/>
              <a:cs typeface="+mj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292352" y="6412254"/>
            <a:ext cx="5867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http://robotics.bgu.ac.il/index.php/Wall_climbing_robots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82793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404813"/>
            <a:ext cx="8229600" cy="1143000"/>
          </a:xfrm>
        </p:spPr>
        <p:txBody>
          <a:bodyPr/>
          <a:lstStyle/>
          <a:p>
            <a:pPr rtl="1">
              <a:defRPr/>
            </a:pPr>
            <a:r>
              <a:rPr lang="en-US" b="1" dirty="0" smtClean="0">
                <a:cs typeface="+mn-cs"/>
              </a:rPr>
              <a:t>Amir Shapiro</a:t>
            </a:r>
            <a:endParaRPr lang="en-US" b="1" dirty="0">
              <a:cs typeface="+mn-cs"/>
            </a:endParaRP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71438" y="1243013"/>
            <a:ext cx="5148262" cy="2401887"/>
          </a:xfrm>
        </p:spPr>
        <p:txBody>
          <a:bodyPr/>
          <a:lstStyle/>
          <a:p>
            <a:r>
              <a:rPr lang="en-US" sz="2800" smtClean="0"/>
              <a:t>Ph.D., 2004, Technion – Israel Institute of Technology</a:t>
            </a:r>
          </a:p>
          <a:p>
            <a:r>
              <a:rPr lang="en-US" sz="2800" smtClean="0"/>
              <a:t>Post Doctoral, 2005-2006, Robotic Institute of Carnegie Mellon University</a:t>
            </a:r>
          </a:p>
        </p:txBody>
      </p:sp>
      <p:pic>
        <p:nvPicPr>
          <p:cNvPr id="17412" name="Picture 1" descr="ניר מכתבים הנדסת מכונות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3" t="43419" r="13098"/>
          <a:stretch>
            <a:fillRect/>
          </a:stretch>
        </p:blipFill>
        <p:spPr bwMode="auto">
          <a:xfrm>
            <a:off x="0" y="0"/>
            <a:ext cx="5572125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3" descr="C:\Documents and Settings\Amir\My Documents\My Pictures\Work\2007 July Caltech Fixture Experiments\IMG_074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1400175"/>
            <a:ext cx="3071813" cy="220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770313"/>
            <a:ext cx="4010025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256088" y="3548658"/>
            <a:ext cx="4848225" cy="338554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>
              <a:buFont typeface="Arial" pitchFamily="34" charset="0"/>
              <a:buChar char="•"/>
              <a:defRPr/>
            </a:pPr>
            <a:r>
              <a:rPr lang="en-US" sz="2800" dirty="0">
                <a:latin typeface="+mn-lt"/>
              </a:rPr>
              <a:t>Visiting Researcher, </a:t>
            </a:r>
            <a:r>
              <a:rPr lang="en-US" sz="2800" dirty="0" smtClean="0">
                <a:latin typeface="+mn-lt"/>
              </a:rPr>
              <a:t>summers </a:t>
            </a:r>
            <a:r>
              <a:rPr lang="en-US" sz="2800" dirty="0">
                <a:latin typeface="+mn-lt"/>
              </a:rPr>
              <a:t>2007 and 2008,              Caltech – California Institute of Technology</a:t>
            </a:r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en-US" sz="2800" dirty="0" smtClean="0">
                <a:latin typeface="+mn-lt"/>
              </a:rPr>
              <a:t>Senior Lecturer, Mechanical Eng. </a:t>
            </a:r>
            <a:r>
              <a:rPr lang="en-US" sz="2800" dirty="0">
                <a:latin typeface="+mn-lt"/>
              </a:rPr>
              <a:t>Dept. Ben Gurion University, Israel </a:t>
            </a:r>
            <a:endParaRPr lang="en-US" sz="2800" dirty="0" smtClean="0">
              <a:latin typeface="+mn-lt"/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17416" name="TextBox 6"/>
          <p:cNvSpPr txBox="1">
            <a:spLocks noChangeArrowheads="1"/>
          </p:cNvSpPr>
          <p:nvPr/>
        </p:nvSpPr>
        <p:spPr bwMode="auto">
          <a:xfrm>
            <a:off x="838200" y="6503988"/>
            <a:ext cx="76819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dirty="0" smtClean="0">
                <a:hlinkClick r:id="rId5"/>
              </a:rPr>
              <a:t>ashapiro@bgu.ac.il</a:t>
            </a:r>
            <a:r>
              <a:rPr lang="en-US" dirty="0" smtClean="0"/>
              <a:t>    </a:t>
            </a:r>
            <a:r>
              <a:rPr lang="en-US" dirty="0">
                <a:hlinkClick r:id="rId6"/>
              </a:rPr>
              <a:t>http://robotics.bgu.ac.il/index.php/Amir_Shapiro</a:t>
            </a:r>
            <a:endParaRPr lang="en-US" dirty="0"/>
          </a:p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1653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1" descr="ניר מכתבים הנדסת מכונות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3" t="43419" r="13098"/>
          <a:stretch>
            <a:fillRect/>
          </a:stretch>
        </p:blipFill>
        <p:spPr bwMode="auto">
          <a:xfrm>
            <a:off x="0" y="0"/>
            <a:ext cx="5572125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spiderman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98703" y="60546"/>
            <a:ext cx="3689921" cy="26895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4820" name="Title 1"/>
          <p:cNvSpPr>
            <a:spLocks noGrp="1"/>
          </p:cNvSpPr>
          <p:nvPr>
            <p:ph type="title"/>
          </p:nvPr>
        </p:nvSpPr>
        <p:spPr>
          <a:xfrm>
            <a:off x="3810000" y="3429000"/>
            <a:ext cx="5319310" cy="27432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b="1" dirty="0" smtClean="0">
                <a:latin typeface="+mn-lt"/>
              </a:rPr>
              <a:t>Sci-Fi</a:t>
            </a:r>
            <a:r>
              <a:rPr lang="en-US" dirty="0" smtClean="0">
                <a:latin typeface="Adobe Caslon Pro Bold"/>
              </a:rPr>
              <a:t/>
            </a:r>
            <a:br>
              <a:rPr lang="en-US" dirty="0" smtClean="0">
                <a:latin typeface="Adobe Caslon Pro Bold"/>
              </a:rPr>
            </a:br>
            <a:r>
              <a:rPr lang="en-US" sz="3200" b="1" dirty="0" err="1" smtClean="0">
                <a:latin typeface="Adobe Caslon Pro Bold"/>
              </a:rPr>
              <a:t>Underconstraind</a:t>
            </a:r>
            <a:r>
              <a:rPr lang="en-US" sz="3200" b="1" dirty="0" smtClean="0">
                <a:latin typeface="Adobe Caslon Pro Bold"/>
              </a:rPr>
              <a:t> Cable Suspended Robot for 3D motion in congested environments</a:t>
            </a:r>
            <a:endParaRPr lang="en-US" dirty="0" smtClean="0">
              <a:latin typeface="Adobe Caslon Pro Bold"/>
            </a:endParaRPr>
          </a:p>
        </p:txBody>
      </p:sp>
      <p:pic>
        <p:nvPicPr>
          <p:cNvPr id="3482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838200"/>
            <a:ext cx="3581400" cy="5431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304800" y="6336268"/>
            <a:ext cx="8610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http://robotics.bgu.ac.il/index.php/SpiderBot%3A_a_cable_suspended_walking_robot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950016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440" y="692696"/>
            <a:ext cx="3888432" cy="4584946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b="1" dirty="0"/>
              <a:t>Design Concept</a:t>
            </a:r>
          </a:p>
          <a:p>
            <a:pPr>
              <a:spcBef>
                <a:spcPts val="0"/>
              </a:spcBef>
            </a:pPr>
            <a:r>
              <a:rPr lang="en-US" sz="2000" dirty="0" smtClean="0"/>
              <a:t>Robot is fully mobile and autonomous</a:t>
            </a:r>
          </a:p>
          <a:p>
            <a:pPr>
              <a:spcBef>
                <a:spcPts val="0"/>
              </a:spcBef>
            </a:pPr>
            <a:r>
              <a:rPr lang="en-US" sz="2000" dirty="0" smtClean="0"/>
              <a:t>Robot consists of central body + four cable mechanisms</a:t>
            </a:r>
          </a:p>
          <a:p>
            <a:pPr>
              <a:spcBef>
                <a:spcPts val="0"/>
              </a:spcBef>
            </a:pPr>
            <a:r>
              <a:rPr lang="en-US" sz="2000" dirty="0" smtClean="0"/>
              <a:t>Each cable mechanism includes:</a:t>
            </a:r>
          </a:p>
          <a:p>
            <a:pPr lvl="1">
              <a:spcBef>
                <a:spcPts val="0"/>
              </a:spcBef>
            </a:pPr>
            <a:r>
              <a:rPr lang="en-US" sz="2000" i="1" dirty="0" smtClean="0"/>
              <a:t>Length control unit</a:t>
            </a:r>
          </a:p>
          <a:p>
            <a:pPr lvl="1">
              <a:spcBef>
                <a:spcPts val="0"/>
              </a:spcBef>
            </a:pPr>
            <a:r>
              <a:rPr lang="en-US" sz="2000" i="1" dirty="0" smtClean="0"/>
              <a:t>Feedback unit</a:t>
            </a:r>
          </a:p>
          <a:p>
            <a:pPr lvl="1">
              <a:spcBef>
                <a:spcPts val="0"/>
              </a:spcBef>
            </a:pPr>
            <a:r>
              <a:rPr lang="en-US" sz="2000" i="1" dirty="0" smtClean="0"/>
              <a:t>Firing unit</a:t>
            </a:r>
          </a:p>
          <a:p>
            <a:pPr lvl="1">
              <a:spcBef>
                <a:spcPts val="0"/>
              </a:spcBef>
            </a:pPr>
            <a:r>
              <a:rPr lang="en-US" sz="2000" i="1" dirty="0" smtClean="0"/>
              <a:t>Attach/detach unit</a:t>
            </a:r>
          </a:p>
          <a:p>
            <a:pPr>
              <a:spcBef>
                <a:spcPts val="0"/>
              </a:spcBef>
            </a:pPr>
            <a:r>
              <a:rPr lang="en-US" sz="2000" dirty="0" smtClean="0"/>
              <a:t>Central body includes:</a:t>
            </a:r>
          </a:p>
          <a:p>
            <a:pPr lvl="1">
              <a:spcBef>
                <a:spcPts val="0"/>
              </a:spcBef>
            </a:pPr>
            <a:r>
              <a:rPr lang="en-US" sz="2000" i="1" dirty="0" smtClean="0"/>
              <a:t>Power source</a:t>
            </a:r>
          </a:p>
          <a:p>
            <a:pPr lvl="1">
              <a:spcBef>
                <a:spcPts val="0"/>
              </a:spcBef>
            </a:pPr>
            <a:r>
              <a:rPr lang="en-US" sz="2000" i="1" dirty="0" smtClean="0"/>
              <a:t>Orientation sensors</a:t>
            </a:r>
          </a:p>
          <a:p>
            <a:pPr lvl="1">
              <a:spcBef>
                <a:spcPts val="0"/>
              </a:spcBef>
            </a:pPr>
            <a:r>
              <a:rPr lang="en-US" sz="2000" i="1" dirty="0" smtClean="0"/>
              <a:t>Communication devices</a:t>
            </a:r>
          </a:p>
        </p:txBody>
      </p:sp>
      <p:pic>
        <p:nvPicPr>
          <p:cNvPr id="35846" name="Picture 1" descr="ניר מכתבים הנדסת מכונות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3" t="43419" r="13098"/>
          <a:stretch>
            <a:fillRect/>
          </a:stretch>
        </p:blipFill>
        <p:spPr bwMode="auto">
          <a:xfrm>
            <a:off x="0" y="0"/>
            <a:ext cx="5572125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345224" y="614363"/>
            <a:ext cx="4608512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</a:pPr>
            <a:r>
              <a:rPr lang="en-US" b="1" dirty="0" smtClean="0"/>
              <a:t>Motion Concept</a:t>
            </a:r>
          </a:p>
          <a:p>
            <a:pPr>
              <a:spcBef>
                <a:spcPts val="0"/>
              </a:spcBef>
            </a:pPr>
            <a:r>
              <a:rPr lang="en-US" sz="2000" dirty="0" smtClean="0"/>
              <a:t>Attach three cables to three connecting locations</a:t>
            </a:r>
          </a:p>
          <a:p>
            <a:pPr>
              <a:spcBef>
                <a:spcPts val="0"/>
              </a:spcBef>
            </a:pPr>
            <a:r>
              <a:rPr lang="en-US" sz="2000" dirty="0" smtClean="0"/>
              <a:t>Maneuver central body toward temporary target configuration</a:t>
            </a:r>
          </a:p>
          <a:p>
            <a:pPr>
              <a:spcBef>
                <a:spcPts val="0"/>
              </a:spcBef>
            </a:pPr>
            <a:r>
              <a:rPr lang="en-US" sz="2000" dirty="0" smtClean="0"/>
              <a:t>Allocate new connection location for 4th cable</a:t>
            </a:r>
          </a:p>
          <a:p>
            <a:pPr>
              <a:spcBef>
                <a:spcPts val="0"/>
              </a:spcBef>
            </a:pPr>
            <a:r>
              <a:rPr lang="en-US" sz="2000" dirty="0" smtClean="0"/>
              <a:t>Fire 4th cable toward new connecting location</a:t>
            </a:r>
          </a:p>
          <a:p>
            <a:pPr>
              <a:spcBef>
                <a:spcPts val="0"/>
              </a:spcBef>
            </a:pPr>
            <a:r>
              <a:rPr lang="en-US" sz="2000" dirty="0" smtClean="0"/>
              <a:t>Determine accurate new connecting location using 3 feedback units</a:t>
            </a:r>
          </a:p>
          <a:p>
            <a:pPr>
              <a:spcBef>
                <a:spcPts val="0"/>
              </a:spcBef>
            </a:pPr>
            <a:r>
              <a:rPr lang="en-US" sz="2000" dirty="0" smtClean="0"/>
              <a:t>Detach one cable from one connecting location</a:t>
            </a:r>
          </a:p>
          <a:p>
            <a:pPr>
              <a:spcBef>
                <a:spcPts val="0"/>
              </a:spcBef>
            </a:pPr>
            <a:r>
              <a:rPr lang="en-US" sz="2000" dirty="0" smtClean="0"/>
              <a:t>Reach final target configuration 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484747" y="5445224"/>
            <a:ext cx="8164512" cy="1131286"/>
            <a:chOff x="152400" y="4957763"/>
            <a:chExt cx="8321675" cy="1320800"/>
          </a:xfrm>
        </p:grpSpPr>
        <p:grpSp>
          <p:nvGrpSpPr>
            <p:cNvPr id="10" name="Group 5"/>
            <p:cNvGrpSpPr>
              <a:grpSpLocks/>
            </p:cNvGrpSpPr>
            <p:nvPr/>
          </p:nvGrpSpPr>
          <p:grpSpPr bwMode="auto">
            <a:xfrm>
              <a:off x="152400" y="5078413"/>
              <a:ext cx="1924050" cy="1200150"/>
              <a:chOff x="480" y="1327"/>
              <a:chExt cx="1212" cy="756"/>
            </a:xfrm>
          </p:grpSpPr>
          <p:sp>
            <p:nvSpPr>
              <p:cNvPr id="52" name="AutoShape 6"/>
              <p:cNvSpPr>
                <a:spLocks noChangeArrowheads="1"/>
              </p:cNvSpPr>
              <p:nvPr/>
            </p:nvSpPr>
            <p:spPr bwMode="auto">
              <a:xfrm>
                <a:off x="868" y="1745"/>
                <a:ext cx="402" cy="338"/>
              </a:xfrm>
              <a:prstGeom prst="hexagon">
                <a:avLst>
                  <a:gd name="adj" fmla="val 29734"/>
                  <a:gd name="vf" fmla="val 115470"/>
                </a:avLst>
              </a:prstGeom>
              <a:solidFill>
                <a:schemeClr val="accent1"/>
              </a:solidFill>
              <a:ln w="9525">
                <a:miter lim="800000"/>
                <a:headEnd/>
                <a:tailEnd/>
              </a:ln>
              <a:scene3d>
                <a:camera prst="legacyObliqueTopRight">
                  <a:rot lat="16199984" lon="0" rev="0"/>
                </a:camera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chemeClr val="accent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he-IL"/>
              </a:p>
            </p:txBody>
          </p:sp>
          <p:sp>
            <p:nvSpPr>
              <p:cNvPr id="53" name="Oval 7"/>
              <p:cNvSpPr>
                <a:spLocks noChangeArrowheads="1"/>
              </p:cNvSpPr>
              <p:nvPr/>
            </p:nvSpPr>
            <p:spPr bwMode="auto">
              <a:xfrm>
                <a:off x="1242" y="1743"/>
                <a:ext cx="107" cy="103"/>
              </a:xfrm>
              <a:prstGeom prst="ellipse">
                <a:avLst/>
              </a:prstGeom>
              <a:solidFill>
                <a:schemeClr val="accent2"/>
              </a:solidFill>
              <a:ln w="9525">
                <a:round/>
                <a:headEnd/>
                <a:tailEnd/>
              </a:ln>
              <a:scene3d>
                <a:camera prst="legacyObliqueTopRight">
                  <a:rot lat="16199984" lon="19499990" rev="0"/>
                </a:camera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chemeClr val="accent2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he-IL"/>
              </a:p>
            </p:txBody>
          </p:sp>
          <p:sp>
            <p:nvSpPr>
              <p:cNvPr id="54" name="Line 8"/>
              <p:cNvSpPr>
                <a:spLocks noChangeShapeType="1"/>
              </p:cNvSpPr>
              <p:nvPr/>
            </p:nvSpPr>
            <p:spPr bwMode="auto">
              <a:xfrm flipV="1">
                <a:off x="1298" y="1373"/>
                <a:ext cx="303" cy="41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5" name="Oval 9"/>
              <p:cNvSpPr>
                <a:spLocks noChangeArrowheads="1"/>
              </p:cNvSpPr>
              <p:nvPr/>
            </p:nvSpPr>
            <p:spPr bwMode="auto">
              <a:xfrm>
                <a:off x="853" y="1696"/>
                <a:ext cx="107" cy="103"/>
              </a:xfrm>
              <a:prstGeom prst="ellipse">
                <a:avLst/>
              </a:prstGeom>
              <a:solidFill>
                <a:schemeClr val="accent2"/>
              </a:solidFill>
              <a:ln w="9525">
                <a:round/>
                <a:headEnd/>
                <a:tailEnd/>
              </a:ln>
              <a:scene3d>
                <a:camera prst="legacyObliqueTopRight">
                  <a:rot lat="16199984" lon="1500000" rev="0"/>
                </a:camera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chemeClr val="accent2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he-IL"/>
              </a:p>
            </p:txBody>
          </p:sp>
          <p:sp>
            <p:nvSpPr>
              <p:cNvPr id="56" name="Oval 10"/>
              <p:cNvSpPr>
                <a:spLocks noChangeArrowheads="1"/>
              </p:cNvSpPr>
              <p:nvPr/>
            </p:nvSpPr>
            <p:spPr bwMode="auto">
              <a:xfrm>
                <a:off x="782" y="1835"/>
                <a:ext cx="83" cy="103"/>
              </a:xfrm>
              <a:prstGeom prst="ellipse">
                <a:avLst/>
              </a:prstGeom>
              <a:solidFill>
                <a:schemeClr val="accent2"/>
              </a:solidFill>
              <a:ln w="9525">
                <a:round/>
                <a:headEnd/>
                <a:tailEnd/>
              </a:ln>
              <a:scene3d>
                <a:camera prst="legacyObliqueTopRight">
                  <a:rot lat="17699992" lon="1500000" rev="0"/>
                </a:camera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chemeClr val="accent2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he-IL"/>
              </a:p>
            </p:txBody>
          </p:sp>
          <p:sp>
            <p:nvSpPr>
              <p:cNvPr id="57" name="Oval 11"/>
              <p:cNvSpPr>
                <a:spLocks noChangeArrowheads="1"/>
              </p:cNvSpPr>
              <p:nvPr/>
            </p:nvSpPr>
            <p:spPr bwMode="auto">
              <a:xfrm>
                <a:off x="1083" y="1842"/>
                <a:ext cx="83" cy="103"/>
              </a:xfrm>
              <a:prstGeom prst="ellipse">
                <a:avLst/>
              </a:prstGeom>
              <a:solidFill>
                <a:schemeClr val="accent2"/>
              </a:solidFill>
              <a:ln w="9525">
                <a:round/>
                <a:headEnd/>
                <a:tailEnd/>
              </a:ln>
              <a:scene3d>
                <a:camera prst="legacyObliqueTopRight">
                  <a:rot lat="17699992" lon="0" rev="0"/>
                </a:camera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chemeClr val="accent2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he-IL"/>
              </a:p>
            </p:txBody>
          </p:sp>
          <p:sp>
            <p:nvSpPr>
              <p:cNvPr id="58" name="Line 12"/>
              <p:cNvSpPr>
                <a:spLocks noChangeShapeType="1"/>
              </p:cNvSpPr>
              <p:nvPr/>
            </p:nvSpPr>
            <p:spPr bwMode="auto">
              <a:xfrm flipH="1" flipV="1">
                <a:off x="756" y="1422"/>
                <a:ext cx="141" cy="31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" name="Line 13"/>
              <p:cNvSpPr>
                <a:spLocks noChangeShapeType="1"/>
              </p:cNvSpPr>
              <p:nvPr/>
            </p:nvSpPr>
            <p:spPr bwMode="auto">
              <a:xfrm flipH="1" flipV="1">
                <a:off x="606" y="1608"/>
                <a:ext cx="207" cy="28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0" name="Rectangle 14" descr="Wide upward diagonal"/>
              <p:cNvSpPr>
                <a:spLocks noChangeArrowheads="1"/>
              </p:cNvSpPr>
              <p:nvPr/>
            </p:nvSpPr>
            <p:spPr bwMode="auto">
              <a:xfrm>
                <a:off x="1494" y="1327"/>
                <a:ext cx="198" cy="54"/>
              </a:xfrm>
              <a:prstGeom prst="rect">
                <a:avLst/>
              </a:prstGeom>
              <a:pattFill prst="wdUpDiag">
                <a:fgClr>
                  <a:schemeClr val="tx1"/>
                </a:fgClr>
                <a:bgClr>
                  <a:srgbClr val="FFFFFF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he-IL"/>
              </a:p>
            </p:txBody>
          </p:sp>
          <p:sp>
            <p:nvSpPr>
              <p:cNvPr id="61" name="Rectangle 15" descr="Wide upward diagonal"/>
              <p:cNvSpPr>
                <a:spLocks noChangeArrowheads="1"/>
              </p:cNvSpPr>
              <p:nvPr/>
            </p:nvSpPr>
            <p:spPr bwMode="auto">
              <a:xfrm>
                <a:off x="661" y="1358"/>
                <a:ext cx="198" cy="54"/>
              </a:xfrm>
              <a:prstGeom prst="rect">
                <a:avLst/>
              </a:prstGeom>
              <a:pattFill prst="wdUpDiag">
                <a:fgClr>
                  <a:schemeClr val="tx1"/>
                </a:fgClr>
                <a:bgClr>
                  <a:srgbClr val="FFFFFF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he-IL"/>
              </a:p>
            </p:txBody>
          </p:sp>
          <p:sp>
            <p:nvSpPr>
              <p:cNvPr id="62" name="Rectangle 16" descr="Wide upward diagonal"/>
              <p:cNvSpPr>
                <a:spLocks noChangeArrowheads="1"/>
              </p:cNvSpPr>
              <p:nvPr/>
            </p:nvSpPr>
            <p:spPr bwMode="auto">
              <a:xfrm>
                <a:off x="480" y="1556"/>
                <a:ext cx="198" cy="54"/>
              </a:xfrm>
              <a:prstGeom prst="rect">
                <a:avLst/>
              </a:prstGeom>
              <a:pattFill prst="wdUpDiag">
                <a:fgClr>
                  <a:schemeClr val="tx1"/>
                </a:fgClr>
                <a:bgClr>
                  <a:srgbClr val="FFFFFF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he-IL"/>
              </a:p>
            </p:txBody>
          </p:sp>
        </p:grpSp>
        <p:grpSp>
          <p:nvGrpSpPr>
            <p:cNvPr id="11" name="Group 17"/>
            <p:cNvGrpSpPr>
              <a:grpSpLocks/>
            </p:cNvGrpSpPr>
            <p:nvPr/>
          </p:nvGrpSpPr>
          <p:grpSpPr bwMode="auto">
            <a:xfrm>
              <a:off x="2182813" y="5018088"/>
              <a:ext cx="1924050" cy="1095375"/>
              <a:chOff x="2071" y="1297"/>
              <a:chExt cx="1212" cy="690"/>
            </a:xfrm>
          </p:grpSpPr>
          <p:sp>
            <p:nvSpPr>
              <p:cNvPr id="41" name="AutoShape 18"/>
              <p:cNvSpPr>
                <a:spLocks noChangeArrowheads="1"/>
              </p:cNvSpPr>
              <p:nvPr/>
            </p:nvSpPr>
            <p:spPr bwMode="auto">
              <a:xfrm>
                <a:off x="2637" y="1649"/>
                <a:ext cx="402" cy="338"/>
              </a:xfrm>
              <a:prstGeom prst="hexagon">
                <a:avLst>
                  <a:gd name="adj" fmla="val 29734"/>
                  <a:gd name="vf" fmla="val 115470"/>
                </a:avLst>
              </a:prstGeom>
              <a:solidFill>
                <a:schemeClr val="accent1"/>
              </a:solidFill>
              <a:ln w="9525">
                <a:miter lim="800000"/>
                <a:headEnd/>
                <a:tailEnd/>
              </a:ln>
              <a:scene3d>
                <a:camera prst="legacyObliqueTopRight">
                  <a:rot lat="17699992" lon="1200000" rev="0"/>
                </a:camera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chemeClr val="accent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he-IL"/>
              </a:p>
            </p:txBody>
          </p:sp>
          <p:sp>
            <p:nvSpPr>
              <p:cNvPr id="42" name="Oval 19"/>
              <p:cNvSpPr>
                <a:spLocks noChangeArrowheads="1"/>
              </p:cNvSpPr>
              <p:nvPr/>
            </p:nvSpPr>
            <p:spPr bwMode="auto">
              <a:xfrm>
                <a:off x="3007" y="1533"/>
                <a:ext cx="107" cy="103"/>
              </a:xfrm>
              <a:prstGeom prst="ellipse">
                <a:avLst/>
              </a:prstGeom>
              <a:solidFill>
                <a:schemeClr val="accent2"/>
              </a:solidFill>
              <a:ln w="9525">
                <a:round/>
                <a:headEnd/>
                <a:tailEnd/>
              </a:ln>
              <a:scene3d>
                <a:camera prst="legacyObliqueTopRight">
                  <a:rot lat="16199984" lon="19499990" rev="0"/>
                </a:camera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chemeClr val="accent2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he-IL"/>
              </a:p>
            </p:txBody>
          </p:sp>
          <p:sp>
            <p:nvSpPr>
              <p:cNvPr id="43" name="Line 20"/>
              <p:cNvSpPr>
                <a:spLocks noChangeShapeType="1"/>
              </p:cNvSpPr>
              <p:nvPr/>
            </p:nvSpPr>
            <p:spPr bwMode="auto">
              <a:xfrm flipV="1">
                <a:off x="3063" y="1343"/>
                <a:ext cx="129" cy="2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" name="Oval 21"/>
              <p:cNvSpPr>
                <a:spLocks noChangeArrowheads="1"/>
              </p:cNvSpPr>
              <p:nvPr/>
            </p:nvSpPr>
            <p:spPr bwMode="auto">
              <a:xfrm>
                <a:off x="2618" y="1600"/>
                <a:ext cx="107" cy="103"/>
              </a:xfrm>
              <a:prstGeom prst="ellipse">
                <a:avLst/>
              </a:prstGeom>
              <a:solidFill>
                <a:schemeClr val="accent2"/>
              </a:solidFill>
              <a:ln w="9525">
                <a:round/>
                <a:headEnd/>
                <a:tailEnd/>
              </a:ln>
              <a:scene3d>
                <a:camera prst="legacyObliqueTopRight">
                  <a:rot lat="17400000" lon="2400000" rev="0"/>
                </a:camera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chemeClr val="accent2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he-IL"/>
              </a:p>
            </p:txBody>
          </p:sp>
          <p:sp>
            <p:nvSpPr>
              <p:cNvPr id="45" name="Oval 22"/>
              <p:cNvSpPr>
                <a:spLocks noChangeArrowheads="1"/>
              </p:cNvSpPr>
              <p:nvPr/>
            </p:nvSpPr>
            <p:spPr bwMode="auto">
              <a:xfrm>
                <a:off x="2601" y="1835"/>
                <a:ext cx="83" cy="103"/>
              </a:xfrm>
              <a:prstGeom prst="ellipse">
                <a:avLst/>
              </a:prstGeom>
              <a:solidFill>
                <a:schemeClr val="accent2"/>
              </a:solidFill>
              <a:ln w="9525">
                <a:round/>
                <a:headEnd/>
                <a:tailEnd/>
              </a:ln>
              <a:scene3d>
                <a:camera prst="legacyObliqueTopRight">
                  <a:rot lat="17699992" lon="1500000" rev="0"/>
                </a:camera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chemeClr val="accent2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he-IL"/>
              </a:p>
            </p:txBody>
          </p:sp>
          <p:sp>
            <p:nvSpPr>
              <p:cNvPr id="46" name="Oval 23"/>
              <p:cNvSpPr>
                <a:spLocks noChangeArrowheads="1"/>
              </p:cNvSpPr>
              <p:nvPr/>
            </p:nvSpPr>
            <p:spPr bwMode="auto">
              <a:xfrm>
                <a:off x="2872" y="1752"/>
                <a:ext cx="83" cy="103"/>
              </a:xfrm>
              <a:prstGeom prst="ellipse">
                <a:avLst/>
              </a:prstGeom>
              <a:solidFill>
                <a:schemeClr val="accent2"/>
              </a:solidFill>
              <a:ln w="9525">
                <a:round/>
                <a:headEnd/>
                <a:tailEnd/>
              </a:ln>
              <a:scene3d>
                <a:camera prst="legacyObliqueTopRight">
                  <a:rot lat="17699992" lon="0" rev="0"/>
                </a:camera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chemeClr val="accent2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he-IL"/>
              </a:p>
            </p:txBody>
          </p:sp>
          <p:sp>
            <p:nvSpPr>
              <p:cNvPr id="47" name="Line 24"/>
              <p:cNvSpPr>
                <a:spLocks noChangeShapeType="1"/>
              </p:cNvSpPr>
              <p:nvPr/>
            </p:nvSpPr>
            <p:spPr bwMode="auto">
              <a:xfrm flipH="1" flipV="1">
                <a:off x="2347" y="1392"/>
                <a:ext cx="321" cy="25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" name="Line 25"/>
              <p:cNvSpPr>
                <a:spLocks noChangeShapeType="1"/>
              </p:cNvSpPr>
              <p:nvPr/>
            </p:nvSpPr>
            <p:spPr bwMode="auto">
              <a:xfrm flipH="1" flipV="1">
                <a:off x="2197" y="1578"/>
                <a:ext cx="453" cy="30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9" name="Rectangle 26" descr="Wide upward diagonal"/>
              <p:cNvSpPr>
                <a:spLocks noChangeArrowheads="1"/>
              </p:cNvSpPr>
              <p:nvPr/>
            </p:nvSpPr>
            <p:spPr bwMode="auto">
              <a:xfrm>
                <a:off x="3085" y="1297"/>
                <a:ext cx="198" cy="54"/>
              </a:xfrm>
              <a:prstGeom prst="rect">
                <a:avLst/>
              </a:prstGeom>
              <a:pattFill prst="wdUpDiag">
                <a:fgClr>
                  <a:schemeClr val="tx1"/>
                </a:fgClr>
                <a:bgClr>
                  <a:srgbClr val="FFFFFF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he-IL"/>
              </a:p>
            </p:txBody>
          </p:sp>
          <p:sp>
            <p:nvSpPr>
              <p:cNvPr id="50" name="Rectangle 27" descr="Wide upward diagonal"/>
              <p:cNvSpPr>
                <a:spLocks noChangeArrowheads="1"/>
              </p:cNvSpPr>
              <p:nvPr/>
            </p:nvSpPr>
            <p:spPr bwMode="auto">
              <a:xfrm>
                <a:off x="2252" y="1328"/>
                <a:ext cx="198" cy="54"/>
              </a:xfrm>
              <a:prstGeom prst="rect">
                <a:avLst/>
              </a:prstGeom>
              <a:pattFill prst="wdUpDiag">
                <a:fgClr>
                  <a:schemeClr val="tx1"/>
                </a:fgClr>
                <a:bgClr>
                  <a:srgbClr val="FFFFFF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he-IL"/>
              </a:p>
            </p:txBody>
          </p:sp>
          <p:sp>
            <p:nvSpPr>
              <p:cNvPr id="51" name="Rectangle 28" descr="Wide upward diagonal"/>
              <p:cNvSpPr>
                <a:spLocks noChangeArrowheads="1"/>
              </p:cNvSpPr>
              <p:nvPr/>
            </p:nvSpPr>
            <p:spPr bwMode="auto">
              <a:xfrm>
                <a:off x="2071" y="1526"/>
                <a:ext cx="198" cy="54"/>
              </a:xfrm>
              <a:prstGeom prst="rect">
                <a:avLst/>
              </a:prstGeom>
              <a:pattFill prst="wdUpDiag">
                <a:fgClr>
                  <a:schemeClr val="tx1"/>
                </a:fgClr>
                <a:bgClr>
                  <a:srgbClr val="FFFFFF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he-IL"/>
              </a:p>
            </p:txBody>
          </p:sp>
        </p:grpSp>
        <p:grpSp>
          <p:nvGrpSpPr>
            <p:cNvPr id="12" name="Group 29"/>
            <p:cNvGrpSpPr>
              <a:grpSpLocks/>
            </p:cNvGrpSpPr>
            <p:nvPr/>
          </p:nvGrpSpPr>
          <p:grpSpPr bwMode="auto">
            <a:xfrm>
              <a:off x="4384675" y="5008563"/>
              <a:ext cx="1924050" cy="1017587"/>
              <a:chOff x="3762" y="1315"/>
              <a:chExt cx="1212" cy="641"/>
            </a:xfrm>
          </p:grpSpPr>
          <p:sp>
            <p:nvSpPr>
              <p:cNvPr id="28" name="AutoShape 30"/>
              <p:cNvSpPr>
                <a:spLocks noChangeArrowheads="1"/>
              </p:cNvSpPr>
              <p:nvPr/>
            </p:nvSpPr>
            <p:spPr bwMode="auto">
              <a:xfrm>
                <a:off x="4316" y="1618"/>
                <a:ext cx="402" cy="338"/>
              </a:xfrm>
              <a:prstGeom prst="hexagon">
                <a:avLst>
                  <a:gd name="adj" fmla="val 29734"/>
                  <a:gd name="vf" fmla="val 115470"/>
                </a:avLst>
              </a:prstGeom>
              <a:solidFill>
                <a:schemeClr val="accent1"/>
              </a:solidFill>
              <a:ln w="9525">
                <a:miter lim="800000"/>
                <a:headEnd/>
                <a:tailEnd/>
              </a:ln>
              <a:scene3d>
                <a:camera prst="legacyObliqueTopRight">
                  <a:rot lat="17699992" lon="1200000" rev="0"/>
                </a:camera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chemeClr val="accent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he-IL"/>
              </a:p>
            </p:txBody>
          </p:sp>
          <p:sp>
            <p:nvSpPr>
              <p:cNvPr id="29" name="Oval 31"/>
              <p:cNvSpPr>
                <a:spLocks noChangeArrowheads="1"/>
              </p:cNvSpPr>
              <p:nvPr/>
            </p:nvSpPr>
            <p:spPr bwMode="auto">
              <a:xfrm>
                <a:off x="4698" y="1551"/>
                <a:ext cx="107" cy="103"/>
              </a:xfrm>
              <a:prstGeom prst="ellipse">
                <a:avLst/>
              </a:prstGeom>
              <a:solidFill>
                <a:schemeClr val="accent2"/>
              </a:solidFill>
              <a:ln w="9525">
                <a:round/>
                <a:headEnd/>
                <a:tailEnd/>
              </a:ln>
              <a:scene3d>
                <a:camera prst="legacyObliqueTopRight">
                  <a:rot lat="16199984" lon="19499990" rev="0"/>
                </a:camera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chemeClr val="accent2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he-IL"/>
              </a:p>
            </p:txBody>
          </p:sp>
          <p:sp>
            <p:nvSpPr>
              <p:cNvPr id="30" name="Line 32"/>
              <p:cNvSpPr>
                <a:spLocks noChangeShapeType="1"/>
              </p:cNvSpPr>
              <p:nvPr/>
            </p:nvSpPr>
            <p:spPr bwMode="auto">
              <a:xfrm flipV="1">
                <a:off x="4754" y="1361"/>
                <a:ext cx="129" cy="2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" name="Oval 33"/>
              <p:cNvSpPr>
                <a:spLocks noChangeArrowheads="1"/>
              </p:cNvSpPr>
              <p:nvPr/>
            </p:nvSpPr>
            <p:spPr bwMode="auto">
              <a:xfrm>
                <a:off x="4309" y="1618"/>
                <a:ext cx="107" cy="103"/>
              </a:xfrm>
              <a:prstGeom prst="ellipse">
                <a:avLst/>
              </a:prstGeom>
              <a:solidFill>
                <a:schemeClr val="accent2"/>
              </a:solidFill>
              <a:ln w="9525">
                <a:round/>
                <a:headEnd/>
                <a:tailEnd/>
              </a:ln>
              <a:scene3d>
                <a:camera prst="legacyObliqueTopRight">
                  <a:rot lat="17400000" lon="2400000" rev="0"/>
                </a:camera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chemeClr val="accent2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he-IL"/>
              </a:p>
            </p:txBody>
          </p:sp>
          <p:sp>
            <p:nvSpPr>
              <p:cNvPr id="32" name="Oval 34"/>
              <p:cNvSpPr>
                <a:spLocks noChangeArrowheads="1"/>
              </p:cNvSpPr>
              <p:nvPr/>
            </p:nvSpPr>
            <p:spPr bwMode="auto">
              <a:xfrm>
                <a:off x="4292" y="1853"/>
                <a:ext cx="83" cy="103"/>
              </a:xfrm>
              <a:prstGeom prst="ellipse">
                <a:avLst/>
              </a:prstGeom>
              <a:solidFill>
                <a:schemeClr val="accent2"/>
              </a:solidFill>
              <a:ln w="9525">
                <a:round/>
                <a:headEnd/>
                <a:tailEnd/>
              </a:ln>
              <a:scene3d>
                <a:camera prst="legacyObliqueTopRight">
                  <a:rot lat="17699992" lon="1500000" rev="0"/>
                </a:camera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chemeClr val="accent2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he-IL"/>
              </a:p>
            </p:txBody>
          </p:sp>
          <p:sp>
            <p:nvSpPr>
              <p:cNvPr id="33" name="Oval 35"/>
              <p:cNvSpPr>
                <a:spLocks noChangeArrowheads="1"/>
              </p:cNvSpPr>
              <p:nvPr/>
            </p:nvSpPr>
            <p:spPr bwMode="auto">
              <a:xfrm>
                <a:off x="4563" y="1770"/>
                <a:ext cx="83" cy="103"/>
              </a:xfrm>
              <a:prstGeom prst="ellipse">
                <a:avLst/>
              </a:prstGeom>
              <a:solidFill>
                <a:schemeClr val="accent2"/>
              </a:solidFill>
              <a:ln w="9525">
                <a:round/>
                <a:headEnd/>
                <a:tailEnd/>
              </a:ln>
              <a:scene3d>
                <a:camera prst="legacyObliqueTopRight">
                  <a:rot lat="17699992" lon="0" rev="0"/>
                </a:camera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chemeClr val="accent2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he-IL"/>
              </a:p>
            </p:txBody>
          </p:sp>
          <p:sp>
            <p:nvSpPr>
              <p:cNvPr id="34" name="Line 36"/>
              <p:cNvSpPr>
                <a:spLocks noChangeShapeType="1"/>
              </p:cNvSpPr>
              <p:nvPr/>
            </p:nvSpPr>
            <p:spPr bwMode="auto">
              <a:xfrm flipH="1" flipV="1">
                <a:off x="4038" y="1410"/>
                <a:ext cx="321" cy="25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" name="Line 37"/>
              <p:cNvSpPr>
                <a:spLocks noChangeShapeType="1"/>
              </p:cNvSpPr>
              <p:nvPr/>
            </p:nvSpPr>
            <p:spPr bwMode="auto">
              <a:xfrm flipH="1" flipV="1">
                <a:off x="3888" y="1596"/>
                <a:ext cx="453" cy="30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" name="Rectangle 38" descr="Wide upward diagonal"/>
              <p:cNvSpPr>
                <a:spLocks noChangeArrowheads="1"/>
              </p:cNvSpPr>
              <p:nvPr/>
            </p:nvSpPr>
            <p:spPr bwMode="auto">
              <a:xfrm>
                <a:off x="4776" y="1315"/>
                <a:ext cx="198" cy="54"/>
              </a:xfrm>
              <a:prstGeom prst="rect">
                <a:avLst/>
              </a:prstGeom>
              <a:pattFill prst="wdUpDiag">
                <a:fgClr>
                  <a:schemeClr val="tx1"/>
                </a:fgClr>
                <a:bgClr>
                  <a:srgbClr val="FFFFFF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he-IL"/>
              </a:p>
            </p:txBody>
          </p:sp>
          <p:sp>
            <p:nvSpPr>
              <p:cNvPr id="37" name="Rectangle 39" descr="Wide upward diagonal"/>
              <p:cNvSpPr>
                <a:spLocks noChangeArrowheads="1"/>
              </p:cNvSpPr>
              <p:nvPr/>
            </p:nvSpPr>
            <p:spPr bwMode="auto">
              <a:xfrm>
                <a:off x="3943" y="1346"/>
                <a:ext cx="198" cy="54"/>
              </a:xfrm>
              <a:prstGeom prst="rect">
                <a:avLst/>
              </a:prstGeom>
              <a:pattFill prst="wdUpDiag">
                <a:fgClr>
                  <a:schemeClr val="tx1"/>
                </a:fgClr>
                <a:bgClr>
                  <a:srgbClr val="FFFFFF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he-IL"/>
              </a:p>
            </p:txBody>
          </p:sp>
          <p:sp>
            <p:nvSpPr>
              <p:cNvPr id="38" name="Rectangle 40" descr="Wide upward diagonal"/>
              <p:cNvSpPr>
                <a:spLocks noChangeArrowheads="1"/>
              </p:cNvSpPr>
              <p:nvPr/>
            </p:nvSpPr>
            <p:spPr bwMode="auto">
              <a:xfrm>
                <a:off x="3762" y="1544"/>
                <a:ext cx="198" cy="54"/>
              </a:xfrm>
              <a:prstGeom prst="rect">
                <a:avLst/>
              </a:prstGeom>
              <a:pattFill prst="wdUpDiag">
                <a:fgClr>
                  <a:schemeClr val="tx1"/>
                </a:fgClr>
                <a:bgClr>
                  <a:srgbClr val="FFFFFF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he-IL"/>
              </a:p>
            </p:txBody>
          </p:sp>
          <p:sp>
            <p:nvSpPr>
              <p:cNvPr id="39" name="Rectangle 41" descr="Wide upward diagonal"/>
              <p:cNvSpPr>
                <a:spLocks noChangeArrowheads="1"/>
              </p:cNvSpPr>
              <p:nvPr/>
            </p:nvSpPr>
            <p:spPr bwMode="auto">
              <a:xfrm>
                <a:off x="4441" y="1358"/>
                <a:ext cx="198" cy="54"/>
              </a:xfrm>
              <a:prstGeom prst="rect">
                <a:avLst/>
              </a:prstGeom>
              <a:pattFill prst="wdUpDiag">
                <a:fgClr>
                  <a:schemeClr val="tx1"/>
                </a:fgClr>
                <a:bgClr>
                  <a:srgbClr val="FFFFFF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he-IL"/>
              </a:p>
            </p:txBody>
          </p:sp>
          <p:sp>
            <p:nvSpPr>
              <p:cNvPr id="40" name="Line 42"/>
              <p:cNvSpPr>
                <a:spLocks noChangeShapeType="1"/>
              </p:cNvSpPr>
              <p:nvPr/>
            </p:nvSpPr>
            <p:spPr bwMode="auto">
              <a:xfrm flipH="1" flipV="1">
                <a:off x="4530" y="1398"/>
                <a:ext cx="69" cy="41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3" name="Group 43"/>
            <p:cNvGrpSpPr>
              <a:grpSpLocks/>
            </p:cNvGrpSpPr>
            <p:nvPr/>
          </p:nvGrpSpPr>
          <p:grpSpPr bwMode="auto">
            <a:xfrm>
              <a:off x="6837363" y="4957763"/>
              <a:ext cx="1636712" cy="1052512"/>
              <a:chOff x="451" y="2603"/>
              <a:chExt cx="1031" cy="663"/>
            </a:xfrm>
          </p:grpSpPr>
          <p:sp>
            <p:nvSpPr>
              <p:cNvPr id="17" name="AutoShape 44"/>
              <p:cNvSpPr>
                <a:spLocks noChangeArrowheads="1"/>
              </p:cNvSpPr>
              <p:nvPr/>
            </p:nvSpPr>
            <p:spPr bwMode="auto">
              <a:xfrm>
                <a:off x="827" y="2928"/>
                <a:ext cx="402" cy="338"/>
              </a:xfrm>
              <a:prstGeom prst="hexagon">
                <a:avLst>
                  <a:gd name="adj" fmla="val 29734"/>
                  <a:gd name="vf" fmla="val 115470"/>
                </a:avLst>
              </a:prstGeom>
              <a:solidFill>
                <a:schemeClr val="accent1"/>
              </a:solidFill>
              <a:ln w="9525">
                <a:miter lim="800000"/>
                <a:headEnd/>
                <a:tailEnd/>
              </a:ln>
              <a:scene3d>
                <a:camera prst="legacyObliqueTopRight">
                  <a:rot lat="17699992" lon="1200000" rev="0"/>
                </a:camera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chemeClr val="accent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he-IL"/>
              </a:p>
            </p:txBody>
          </p:sp>
          <p:sp>
            <p:nvSpPr>
              <p:cNvPr id="18" name="Oval 45"/>
              <p:cNvSpPr>
                <a:spLocks noChangeArrowheads="1"/>
              </p:cNvSpPr>
              <p:nvPr/>
            </p:nvSpPr>
            <p:spPr bwMode="auto">
              <a:xfrm>
                <a:off x="1206" y="2839"/>
                <a:ext cx="107" cy="103"/>
              </a:xfrm>
              <a:prstGeom prst="ellipse">
                <a:avLst/>
              </a:prstGeom>
              <a:solidFill>
                <a:schemeClr val="accent2"/>
              </a:solidFill>
              <a:ln w="9525">
                <a:round/>
                <a:headEnd/>
                <a:tailEnd/>
              </a:ln>
              <a:scene3d>
                <a:camera prst="legacyObliqueTopRight">
                  <a:rot lat="16199984" lon="19499990" rev="0"/>
                </a:camera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chemeClr val="accent2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he-IL"/>
              </a:p>
            </p:txBody>
          </p:sp>
          <p:sp>
            <p:nvSpPr>
              <p:cNvPr id="19" name="Line 46"/>
              <p:cNvSpPr>
                <a:spLocks noChangeShapeType="1"/>
              </p:cNvSpPr>
              <p:nvPr/>
            </p:nvSpPr>
            <p:spPr bwMode="auto">
              <a:xfrm flipV="1">
                <a:off x="1262" y="2649"/>
                <a:ext cx="129" cy="2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" name="Oval 47"/>
              <p:cNvSpPr>
                <a:spLocks noChangeArrowheads="1"/>
              </p:cNvSpPr>
              <p:nvPr/>
            </p:nvSpPr>
            <p:spPr bwMode="auto">
              <a:xfrm>
                <a:off x="817" y="2906"/>
                <a:ext cx="107" cy="103"/>
              </a:xfrm>
              <a:prstGeom prst="ellipse">
                <a:avLst/>
              </a:prstGeom>
              <a:solidFill>
                <a:schemeClr val="accent2"/>
              </a:solidFill>
              <a:ln w="9525">
                <a:round/>
                <a:headEnd/>
                <a:tailEnd/>
              </a:ln>
              <a:scene3d>
                <a:camera prst="legacyObliqueTopRight">
                  <a:rot lat="17400000" lon="2400000" rev="0"/>
                </a:camera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chemeClr val="accent2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he-IL"/>
              </a:p>
            </p:txBody>
          </p:sp>
          <p:sp>
            <p:nvSpPr>
              <p:cNvPr id="21" name="Oval 48"/>
              <p:cNvSpPr>
                <a:spLocks noChangeArrowheads="1"/>
              </p:cNvSpPr>
              <p:nvPr/>
            </p:nvSpPr>
            <p:spPr bwMode="auto">
              <a:xfrm>
                <a:off x="800" y="3141"/>
                <a:ext cx="83" cy="103"/>
              </a:xfrm>
              <a:prstGeom prst="ellipse">
                <a:avLst/>
              </a:prstGeom>
              <a:solidFill>
                <a:schemeClr val="accent2"/>
              </a:solidFill>
              <a:ln w="9525">
                <a:round/>
                <a:headEnd/>
                <a:tailEnd/>
              </a:ln>
              <a:scene3d>
                <a:camera prst="legacyObliqueTopRight">
                  <a:rot lat="17699992" lon="1500000" rev="0"/>
                </a:camera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chemeClr val="accent2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he-IL"/>
              </a:p>
            </p:txBody>
          </p:sp>
          <p:sp>
            <p:nvSpPr>
              <p:cNvPr id="22" name="Oval 49"/>
              <p:cNvSpPr>
                <a:spLocks noChangeArrowheads="1"/>
              </p:cNvSpPr>
              <p:nvPr/>
            </p:nvSpPr>
            <p:spPr bwMode="auto">
              <a:xfrm>
                <a:off x="1071" y="3058"/>
                <a:ext cx="83" cy="103"/>
              </a:xfrm>
              <a:prstGeom prst="ellipse">
                <a:avLst/>
              </a:prstGeom>
              <a:solidFill>
                <a:schemeClr val="accent2"/>
              </a:solidFill>
              <a:ln w="9525">
                <a:round/>
                <a:headEnd/>
                <a:tailEnd/>
              </a:ln>
              <a:scene3d>
                <a:camera prst="legacyObliqueTopRight">
                  <a:rot lat="17699992" lon="0" rev="0"/>
                </a:camera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chemeClr val="accent2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he-IL"/>
              </a:p>
            </p:txBody>
          </p:sp>
          <p:sp>
            <p:nvSpPr>
              <p:cNvPr id="23" name="Line 50"/>
              <p:cNvSpPr>
                <a:spLocks noChangeShapeType="1"/>
              </p:cNvSpPr>
              <p:nvPr/>
            </p:nvSpPr>
            <p:spPr bwMode="auto">
              <a:xfrm flipH="1" flipV="1">
                <a:off x="546" y="2698"/>
                <a:ext cx="321" cy="25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" name="Rectangle 51" descr="Wide upward diagonal"/>
              <p:cNvSpPr>
                <a:spLocks noChangeArrowheads="1"/>
              </p:cNvSpPr>
              <p:nvPr/>
            </p:nvSpPr>
            <p:spPr bwMode="auto">
              <a:xfrm>
                <a:off x="1284" y="2603"/>
                <a:ext cx="198" cy="54"/>
              </a:xfrm>
              <a:prstGeom prst="rect">
                <a:avLst/>
              </a:prstGeom>
              <a:pattFill prst="wdUpDiag">
                <a:fgClr>
                  <a:schemeClr val="tx1"/>
                </a:fgClr>
                <a:bgClr>
                  <a:srgbClr val="FFFFFF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he-IL"/>
              </a:p>
            </p:txBody>
          </p:sp>
          <p:sp>
            <p:nvSpPr>
              <p:cNvPr id="25" name="Rectangle 52" descr="Wide upward diagonal"/>
              <p:cNvSpPr>
                <a:spLocks noChangeArrowheads="1"/>
              </p:cNvSpPr>
              <p:nvPr/>
            </p:nvSpPr>
            <p:spPr bwMode="auto">
              <a:xfrm>
                <a:off x="451" y="2634"/>
                <a:ext cx="198" cy="54"/>
              </a:xfrm>
              <a:prstGeom prst="rect">
                <a:avLst/>
              </a:prstGeom>
              <a:pattFill prst="wdUpDiag">
                <a:fgClr>
                  <a:schemeClr val="tx1"/>
                </a:fgClr>
                <a:bgClr>
                  <a:srgbClr val="FFFFFF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he-IL"/>
              </a:p>
            </p:txBody>
          </p:sp>
          <p:sp>
            <p:nvSpPr>
              <p:cNvPr id="26" name="Rectangle 53" descr="Wide upward diagonal"/>
              <p:cNvSpPr>
                <a:spLocks noChangeArrowheads="1"/>
              </p:cNvSpPr>
              <p:nvPr/>
            </p:nvSpPr>
            <p:spPr bwMode="auto">
              <a:xfrm>
                <a:off x="949" y="2646"/>
                <a:ext cx="198" cy="54"/>
              </a:xfrm>
              <a:prstGeom prst="rect">
                <a:avLst/>
              </a:prstGeom>
              <a:pattFill prst="wdUpDiag">
                <a:fgClr>
                  <a:schemeClr val="tx1"/>
                </a:fgClr>
                <a:bgClr>
                  <a:srgbClr val="FFFFFF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he-IL"/>
              </a:p>
            </p:txBody>
          </p:sp>
          <p:sp>
            <p:nvSpPr>
              <p:cNvPr id="27" name="Line 54"/>
              <p:cNvSpPr>
                <a:spLocks noChangeShapeType="1"/>
              </p:cNvSpPr>
              <p:nvPr/>
            </p:nvSpPr>
            <p:spPr bwMode="auto">
              <a:xfrm flipH="1" flipV="1">
                <a:off x="1038" y="2686"/>
                <a:ext cx="69" cy="41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4" name="AutoShape 57"/>
            <p:cNvSpPr>
              <a:spLocks noChangeArrowheads="1"/>
            </p:cNvSpPr>
            <p:nvPr/>
          </p:nvSpPr>
          <p:spPr bwMode="auto">
            <a:xfrm>
              <a:off x="1803400" y="5727700"/>
              <a:ext cx="635000" cy="215900"/>
            </a:xfrm>
            <a:custGeom>
              <a:avLst/>
              <a:gdLst>
                <a:gd name="T0" fmla="*/ 2147483647 w 21600"/>
                <a:gd name="T1" fmla="*/ 0 h 21600"/>
                <a:gd name="T2" fmla="*/ 0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5400 h 21600"/>
                <a:gd name="T14" fmla="*/ 18900 w 21600"/>
                <a:gd name="T15" fmla="*/ 16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00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AutoShape 61"/>
            <p:cNvSpPr>
              <a:spLocks noChangeArrowheads="1"/>
            </p:cNvSpPr>
            <p:nvPr/>
          </p:nvSpPr>
          <p:spPr bwMode="auto">
            <a:xfrm>
              <a:off x="4052888" y="5703888"/>
              <a:ext cx="635000" cy="215900"/>
            </a:xfrm>
            <a:custGeom>
              <a:avLst/>
              <a:gdLst>
                <a:gd name="T0" fmla="*/ 2147483647 w 21600"/>
                <a:gd name="T1" fmla="*/ 0 h 21600"/>
                <a:gd name="T2" fmla="*/ 0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5400 h 21600"/>
                <a:gd name="T14" fmla="*/ 18900 w 21600"/>
                <a:gd name="T15" fmla="*/ 16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00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AutoShape 62"/>
            <p:cNvSpPr>
              <a:spLocks noChangeArrowheads="1"/>
            </p:cNvSpPr>
            <p:nvPr/>
          </p:nvSpPr>
          <p:spPr bwMode="auto">
            <a:xfrm>
              <a:off x="6364288" y="5678488"/>
              <a:ext cx="635000" cy="215900"/>
            </a:xfrm>
            <a:custGeom>
              <a:avLst/>
              <a:gdLst>
                <a:gd name="T0" fmla="*/ 2147483647 w 21600"/>
                <a:gd name="T1" fmla="*/ 0 h 21600"/>
                <a:gd name="T2" fmla="*/ 0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5400 h 21600"/>
                <a:gd name="T14" fmla="*/ 18900 w 21600"/>
                <a:gd name="T15" fmla="*/ 16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00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" name="Curved Up Arrow 1"/>
          <p:cNvSpPr/>
          <p:nvPr/>
        </p:nvSpPr>
        <p:spPr>
          <a:xfrm rot="19968090">
            <a:off x="8241587" y="4819567"/>
            <a:ext cx="815343" cy="360040"/>
          </a:xfrm>
          <a:prstGeom prst="curvedUpArrow">
            <a:avLst>
              <a:gd name="adj1" fmla="val 25000"/>
              <a:gd name="adj2" fmla="val 69884"/>
              <a:gd name="adj3" fmla="val 25000"/>
            </a:avLst>
          </a:prstGeom>
          <a:solidFill>
            <a:srgbClr val="3333FF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529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71500"/>
            <a:ext cx="8229600" cy="1143000"/>
          </a:xfrm>
        </p:spPr>
        <p:txBody>
          <a:bodyPr/>
          <a:lstStyle/>
          <a:p>
            <a:r>
              <a:rPr lang="en-US" sz="3200" b="1" dirty="0" smtClean="0"/>
              <a:t>Inverse kinematics Non-Linear Solver </a:t>
            </a:r>
            <a:br>
              <a:rPr lang="en-US" sz="3200" b="1" dirty="0" smtClean="0"/>
            </a:br>
            <a:r>
              <a:rPr lang="en-US" sz="3200" b="1" dirty="0" smtClean="0"/>
              <a:t>and Trajectory Planning</a:t>
            </a:r>
          </a:p>
        </p:txBody>
      </p:sp>
      <p:pic>
        <p:nvPicPr>
          <p:cNvPr id="37892" name="Picture 4" descr="untitled0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830937"/>
            <a:ext cx="2771775" cy="216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3" name="Picture 5" descr="untitled0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6820" y="4271962"/>
            <a:ext cx="2738438" cy="237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4" name="Picture 6" descr="untitled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57646"/>
            <a:ext cx="3348037" cy="241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5" name="Picture 7" descr="untitled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6336" y="4149080"/>
            <a:ext cx="3140075" cy="226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6" name="Text Box 8"/>
          <p:cNvSpPr txBox="1">
            <a:spLocks noChangeArrowheads="1"/>
          </p:cNvSpPr>
          <p:nvPr/>
        </p:nvSpPr>
        <p:spPr bwMode="auto">
          <a:xfrm>
            <a:off x="1115616" y="4846039"/>
            <a:ext cx="7937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dirty="0"/>
              <a:t>Linear</a:t>
            </a:r>
          </a:p>
        </p:txBody>
      </p:sp>
      <p:sp>
        <p:nvSpPr>
          <p:cNvPr id="37897" name="Text Box 9"/>
          <p:cNvSpPr txBox="1">
            <a:spLocks noChangeArrowheads="1"/>
          </p:cNvSpPr>
          <p:nvPr/>
        </p:nvSpPr>
        <p:spPr bwMode="auto">
          <a:xfrm>
            <a:off x="3779912" y="6315075"/>
            <a:ext cx="9525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dirty="0"/>
              <a:t>Circular</a:t>
            </a:r>
          </a:p>
        </p:txBody>
      </p:sp>
      <p:sp>
        <p:nvSpPr>
          <p:cNvPr id="37898" name="Text Box 10"/>
          <p:cNvSpPr txBox="1">
            <a:spLocks noChangeArrowheads="1"/>
          </p:cNvSpPr>
          <p:nvPr/>
        </p:nvSpPr>
        <p:spPr bwMode="auto">
          <a:xfrm>
            <a:off x="179513" y="1772816"/>
            <a:ext cx="4896544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dirty="0"/>
              <a:t>The system of equations is highly nonlinear</a:t>
            </a:r>
            <a:r>
              <a:rPr lang="en-US" dirty="0" smtClean="0"/>
              <a:t>,</a:t>
            </a:r>
          </a:p>
          <a:p>
            <a:pPr eaLnBrk="1" hangingPunct="1">
              <a:spcBef>
                <a:spcPct val="50000"/>
              </a:spcBef>
            </a:pPr>
            <a:r>
              <a:rPr lang="en-US" dirty="0" smtClean="0"/>
              <a:t> </a:t>
            </a:r>
            <a:r>
              <a:rPr lang="en-US" dirty="0"/>
              <a:t>therefore we use a numerical solver</a:t>
            </a:r>
          </a:p>
        </p:txBody>
      </p:sp>
      <p:pic>
        <p:nvPicPr>
          <p:cNvPr id="37899" name="Picture 1" descr="ניר מכתבים הנדסת מכונות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3" t="43419" r="13098"/>
          <a:stretch>
            <a:fillRect/>
          </a:stretch>
        </p:blipFill>
        <p:spPr bwMode="auto">
          <a:xfrm>
            <a:off x="0" y="0"/>
            <a:ext cx="5572125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372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1"/>
          <p:cNvSpPr>
            <a:spLocks noChangeArrowheads="1"/>
          </p:cNvSpPr>
          <p:nvPr/>
        </p:nvSpPr>
        <p:spPr bwMode="auto">
          <a:xfrm>
            <a:off x="357182" y="764704"/>
            <a:ext cx="50069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4000" b="1" dirty="0">
                <a:latin typeface="Adobe Caslon Pro Bold"/>
              </a:rPr>
              <a:t>Vineyard Sprayer</a:t>
            </a:r>
            <a:endParaRPr lang="en-US" sz="4000" b="1" dirty="0"/>
          </a:p>
        </p:txBody>
      </p:sp>
      <p:pic>
        <p:nvPicPr>
          <p:cNvPr id="50179" name="Picture 1" descr="ניר מכתבים הנדסת מכונות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3" t="43419" r="13098"/>
          <a:stretch>
            <a:fillRect/>
          </a:stretch>
        </p:blipFill>
        <p:spPr bwMode="auto">
          <a:xfrm>
            <a:off x="0" y="0"/>
            <a:ext cx="5572125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322662" y="1556792"/>
            <a:ext cx="5541902" cy="15633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b="1" dirty="0">
                <a:latin typeface="Adobe Caslon Pro Bold"/>
              </a:rPr>
              <a:t>Cost effective – DGPS based </a:t>
            </a:r>
            <a:r>
              <a:rPr lang="en-US" sz="2200" b="1" dirty="0" smtClean="0">
                <a:latin typeface="Adobe Caslon Pro Bold"/>
              </a:rPr>
              <a:t>navigation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200" b="1" dirty="0">
                <a:latin typeface="+mn-lt"/>
              </a:rPr>
              <a:t>Under $</a:t>
            </a:r>
            <a:r>
              <a:rPr lang="en-US" sz="2200" b="1" dirty="0" smtClean="0">
                <a:latin typeface="+mn-lt"/>
              </a:rPr>
              <a:t>1000 With </a:t>
            </a:r>
            <a:r>
              <a:rPr lang="en-US" sz="2200" b="1" dirty="0">
                <a:latin typeface="+mn-lt"/>
              </a:rPr>
              <a:t>base station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200" b="1" dirty="0">
                <a:latin typeface="+mn-lt"/>
              </a:rPr>
              <a:t>25cm </a:t>
            </a:r>
            <a:r>
              <a:rPr lang="en-US" sz="2200" b="1" dirty="0" smtClean="0">
                <a:latin typeface="+mn-lt"/>
              </a:rPr>
              <a:t>accuracy</a:t>
            </a:r>
            <a:endParaRPr lang="en-US" sz="2200" b="1" dirty="0">
              <a:latin typeface="+mn-lt"/>
            </a:endParaRPr>
          </a:p>
        </p:txBody>
      </p:sp>
      <p:pic>
        <p:nvPicPr>
          <p:cNvPr id="10" name="Picture 5" descr="Description: C:\Users\yam\Documents\דוח למרסס כרמים\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505200"/>
            <a:ext cx="3468417" cy="292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6060414" y="136124"/>
            <a:ext cx="311615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b="1" dirty="0">
                <a:latin typeface="Adobe Caslon Pro Bold"/>
              </a:rPr>
              <a:t>Problem Driven Design</a:t>
            </a:r>
            <a:endParaRPr lang="en-US" sz="20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82" y="3429000"/>
            <a:ext cx="4369740" cy="2819400"/>
          </a:xfrm>
          <a:prstGeom prst="rect">
            <a:avLst/>
          </a:prstGeom>
        </p:spPr>
      </p:pic>
      <p:pic>
        <p:nvPicPr>
          <p:cNvPr id="3074" name="Picture 2" descr="C:\Users\ALONCA~1\AppData\Local\Temp\Rar$DR07.772\Vineyard sprayer design\vineguard-agriculture-robot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64564" y="1432504"/>
            <a:ext cx="3154135" cy="18119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25400"/>
          </a:effectLst>
        </p:spPr>
      </p:pic>
      <p:sp>
        <p:nvSpPr>
          <p:cNvPr id="2" name="Rectangle 1"/>
          <p:cNvSpPr/>
          <p:nvPr/>
        </p:nvSpPr>
        <p:spPr>
          <a:xfrm>
            <a:off x="256051" y="6364069"/>
            <a:ext cx="86484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6"/>
              </a:rPr>
              <a:t>http://robotics.bgu.ac.il/index.php/Development_of_an_Autonomous_vineyard_sprayer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1385112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428625"/>
            <a:ext cx="8229600" cy="1143000"/>
          </a:xfrm>
        </p:spPr>
        <p:txBody>
          <a:bodyPr/>
          <a:lstStyle/>
          <a:p>
            <a:r>
              <a:rPr lang="en-US" sz="4000" b="1" dirty="0" smtClean="0">
                <a:latin typeface="+mn-lt"/>
              </a:rPr>
              <a:t>Date Palm Trees Sprayer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4828" y="1340768"/>
            <a:ext cx="5255815" cy="1224037"/>
          </a:xfrm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200" b="1" u="sng" dirty="0" smtClean="0">
                <a:solidFill>
                  <a:srgbClr val="000000"/>
                </a:solidFill>
              </a:rPr>
              <a:t>Objective</a:t>
            </a:r>
            <a:r>
              <a:rPr lang="en-US" sz="2200" dirty="0" smtClean="0">
                <a:solidFill>
                  <a:srgbClr val="000000"/>
                </a:solidFill>
              </a:rPr>
              <a:t>: </a:t>
            </a:r>
          </a:p>
          <a:p>
            <a:pPr marL="0" indent="0">
              <a:buNone/>
            </a:pPr>
            <a:r>
              <a:rPr lang="en-US" sz="2200" dirty="0" smtClean="0">
                <a:solidFill>
                  <a:srgbClr val="000000"/>
                </a:solidFill>
              </a:rPr>
              <a:t>Spraying the dates cluster while maintaining workers safety and environmental friendly </a:t>
            </a:r>
            <a:endParaRPr lang="en-US" sz="2200" dirty="0" smtClean="0"/>
          </a:p>
        </p:txBody>
      </p:sp>
      <p:pic>
        <p:nvPicPr>
          <p:cNvPr id="41988" name="Picture 4" descr="PB01012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17"/>
          <a:stretch>
            <a:fillRect/>
          </a:stretch>
        </p:blipFill>
        <p:spPr bwMode="auto">
          <a:xfrm>
            <a:off x="5698029" y="4869160"/>
            <a:ext cx="3215308" cy="1458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9" name="Picture 5" descr="tamar_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7164" y="1772816"/>
            <a:ext cx="1755311" cy="27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0" name="Picture 1" descr="ניר מכתבים הנדסת מכונות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3" t="43419" r="13098"/>
          <a:stretch>
            <a:fillRect/>
          </a:stretch>
        </p:blipFill>
        <p:spPr bwMode="auto">
          <a:xfrm>
            <a:off x="0" y="0"/>
            <a:ext cx="5572125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 descr="P61900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511" y="2535490"/>
            <a:ext cx="5038137" cy="3792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661395" y="6381328"/>
            <a:ext cx="2249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Instability Problem</a:t>
            </a:r>
          </a:p>
        </p:txBody>
      </p:sp>
    </p:spTree>
    <p:extLst>
      <p:ext uri="{BB962C8B-B14F-4D97-AF65-F5344CB8AC3E}">
        <p14:creationId xmlns:p14="http://schemas.microsoft.com/office/powerpoint/2010/main" val="2214240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614363"/>
            <a:ext cx="8229600" cy="877218"/>
          </a:xfrm>
        </p:spPr>
        <p:txBody>
          <a:bodyPr/>
          <a:lstStyle/>
          <a:p>
            <a:r>
              <a:rPr lang="en-US" sz="4000" b="1" dirty="0" smtClean="0"/>
              <a:t>Current Spraying Method</a:t>
            </a:r>
          </a:p>
        </p:txBody>
      </p:sp>
      <p:pic>
        <p:nvPicPr>
          <p:cNvPr id="43011" name="Picture 6" descr="P5100025_resiz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09710"/>
            <a:ext cx="2520280" cy="3361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2" name="Picture 7" descr="P5100007_resiz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920" y="3140968"/>
            <a:ext cx="2631295" cy="3515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3" name="Picture 4" descr="P510000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504607"/>
            <a:ext cx="3427199" cy="2567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4" name="Picture 1" descr="ניר מכתבים הנדסת מכונות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3" t="43419" r="13098"/>
          <a:stretch>
            <a:fillRect/>
          </a:stretch>
        </p:blipFill>
        <p:spPr bwMode="auto">
          <a:xfrm>
            <a:off x="0" y="0"/>
            <a:ext cx="5572125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94"/>
          <p:cNvPicPr>
            <a:picLocks noGrp="1" noChangeAspect="1" noChangeArrowheads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11760" y="4260914"/>
            <a:ext cx="3320646" cy="2395474"/>
          </a:xfrm>
        </p:spPr>
      </p:pic>
    </p:spTree>
    <p:extLst>
      <p:ext uri="{BB962C8B-B14F-4D97-AF65-F5344CB8AC3E}">
        <p14:creationId xmlns:p14="http://schemas.microsoft.com/office/powerpoint/2010/main" val="3225373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908720"/>
            <a:ext cx="5544616" cy="927249"/>
          </a:xfrm>
        </p:spPr>
        <p:txBody>
          <a:bodyPr>
            <a:normAutofit fontScale="90000"/>
          </a:bodyPr>
          <a:lstStyle/>
          <a:p>
            <a:pPr algn="l">
              <a:spcAft>
                <a:spcPts val="1200"/>
              </a:spcAft>
              <a:defRPr/>
            </a:pPr>
            <a:r>
              <a:rPr lang="en-US" sz="2400" b="1" u="sng" dirty="0" smtClean="0"/>
              <a:t>Solution</a:t>
            </a:r>
            <a:r>
              <a:rPr lang="en-US" sz="2400" dirty="0" smtClean="0"/>
              <a:t>: </a:t>
            </a:r>
            <a:br>
              <a:rPr lang="en-US" sz="2400" dirty="0" smtClean="0"/>
            </a:br>
            <a:r>
              <a:rPr lang="en-US" sz="2400" dirty="0" smtClean="0"/>
              <a:t>A </a:t>
            </a:r>
            <a:r>
              <a:rPr lang="en-US" sz="2400" dirty="0"/>
              <a:t>Robotic Apparatus for Spraying and Pollinating Date Palm </a:t>
            </a:r>
            <a:r>
              <a:rPr lang="en-US" sz="2400" dirty="0" smtClean="0"/>
              <a:t>Trees</a:t>
            </a:r>
            <a:endParaRPr lang="en-US" sz="2000" dirty="0"/>
          </a:p>
        </p:txBody>
      </p:sp>
      <p:pic>
        <p:nvPicPr>
          <p:cNvPr id="46087" name="Picture 10" descr="מכלול מרסס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3552" y="292625"/>
            <a:ext cx="2013396" cy="2920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" descr="ניר מכתבים הנדסת מכונות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3" t="43419" r="13098"/>
          <a:stretch>
            <a:fillRect/>
          </a:stretch>
        </p:blipFill>
        <p:spPr bwMode="auto">
          <a:xfrm>
            <a:off x="0" y="0"/>
            <a:ext cx="5572125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 descr="דגם המערכת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2170856"/>
            <a:ext cx="5891019" cy="3917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2080904" y="6019800"/>
            <a:ext cx="2520280" cy="422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800" b="1" dirty="0" smtClean="0"/>
              <a:t>Scaled Down Prototype</a:t>
            </a:r>
          </a:p>
        </p:txBody>
      </p:sp>
      <p:sp>
        <p:nvSpPr>
          <p:cNvPr id="2" name="Action Button: Movie 1">
            <a:hlinkClick r:id="" action="ppaction://noaction" highlightClick="1"/>
          </p:cNvPr>
          <p:cNvSpPr/>
          <p:nvPr/>
        </p:nvSpPr>
        <p:spPr>
          <a:xfrm>
            <a:off x="6573552" y="3356992"/>
            <a:ext cx="2013396" cy="1296144"/>
          </a:xfrm>
          <a:prstGeom prst="actionButtonMovie">
            <a:avLst/>
          </a:prstGeom>
          <a:blipFill>
            <a:blip r:embed="rId6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Action Button: Movie 2">
            <a:hlinkClick r:id="" action="ppaction://noaction" highlightClick="1"/>
          </p:cNvPr>
          <p:cNvSpPr/>
          <p:nvPr/>
        </p:nvSpPr>
        <p:spPr>
          <a:xfrm>
            <a:off x="6567645" y="4797152"/>
            <a:ext cx="2050814" cy="1291580"/>
          </a:xfrm>
          <a:prstGeom prst="actionButtonMovie">
            <a:avLst/>
          </a:prstGeom>
          <a:blipFill>
            <a:blip r:embed="rId7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-76200" y="6400800"/>
            <a:ext cx="9296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8"/>
              </a:rPr>
              <a:t>http://robotics.bgu.ac.il/index.php/Development_of_an_Autonomous_date_palm_trees_sprayer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3582111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ChangeArrowheads="1"/>
          </p:cNvSpPr>
          <p:nvPr/>
        </p:nvSpPr>
        <p:spPr bwMode="auto">
          <a:xfrm>
            <a:off x="1081096" y="764704"/>
            <a:ext cx="6946517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4000" b="1" dirty="0" err="1">
                <a:latin typeface="+mn-lt"/>
              </a:rPr>
              <a:t>BaMPer</a:t>
            </a:r>
            <a:r>
              <a:rPr lang="en-US" sz="4000" b="1" dirty="0">
                <a:latin typeface="+mn-lt"/>
              </a:rPr>
              <a:t> : Balance </a:t>
            </a:r>
            <a:r>
              <a:rPr lang="en-US" sz="4000" b="1" dirty="0" smtClean="0">
                <a:latin typeface="+mn-lt"/>
              </a:rPr>
              <a:t>Measure </a:t>
            </a:r>
            <a:r>
              <a:rPr lang="en-US" sz="4000" b="1" dirty="0">
                <a:latin typeface="+mn-lt"/>
              </a:rPr>
              <a:t>and </a:t>
            </a:r>
            <a:endParaRPr lang="en-US" sz="4000" b="1" dirty="0" smtClean="0">
              <a:latin typeface="+mn-lt"/>
            </a:endParaRPr>
          </a:p>
          <a:p>
            <a:pPr algn="ctr"/>
            <a:r>
              <a:rPr lang="en-US" sz="4000" b="1" dirty="0" smtClean="0">
                <a:latin typeface="+mn-lt"/>
              </a:rPr>
              <a:t>Perturbation </a:t>
            </a:r>
            <a:r>
              <a:rPr lang="en-US" sz="4000" b="1" dirty="0">
                <a:latin typeface="+mn-lt"/>
              </a:rPr>
              <a:t>System</a:t>
            </a:r>
          </a:p>
        </p:txBody>
      </p:sp>
      <p:pic>
        <p:nvPicPr>
          <p:cNvPr id="64515" name="Picture 1" descr="ניר מכתבים הנדסת מכונות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3" t="43419" r="13098"/>
          <a:stretch>
            <a:fillRect/>
          </a:stretch>
        </p:blipFill>
        <p:spPr bwMode="auto">
          <a:xfrm>
            <a:off x="0" y="0"/>
            <a:ext cx="5572125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85748" y="2191953"/>
            <a:ext cx="5286375" cy="27853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25780" indent="-3429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2200" dirty="0">
                <a:latin typeface="+mn-lt"/>
                <a:cs typeface="Arial" charset="0"/>
              </a:rPr>
              <a:t>Improve Balance of the Elderly through training</a:t>
            </a:r>
          </a:p>
          <a:p>
            <a:pPr marL="525780" indent="-3429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2200" dirty="0">
                <a:latin typeface="+mn-lt"/>
                <a:cs typeface="Arial" charset="0"/>
              </a:rPr>
              <a:t>Simulates real world obstacle hitting during walking</a:t>
            </a:r>
          </a:p>
          <a:p>
            <a:pPr marL="525780" indent="-3429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2200" dirty="0">
                <a:latin typeface="+mn-lt"/>
                <a:cs typeface="Arial" charset="0"/>
              </a:rPr>
              <a:t>Measures balance proficiency during walking with perturbations</a:t>
            </a:r>
          </a:p>
          <a:p>
            <a:pPr>
              <a:defRPr/>
            </a:pPr>
            <a:endParaRPr lang="en-US" dirty="0">
              <a:latin typeface="Arial" charset="0"/>
              <a:cs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244" y="2133600"/>
            <a:ext cx="3262206" cy="434960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4800600"/>
            <a:ext cx="2285990" cy="1714493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0" y="6478631"/>
            <a:ext cx="10896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http://robotics.bgu.ac.il/index.php/BaMPer%3A_Balance_Measure_and_Perturbation_system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1129216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7299" y="4889117"/>
            <a:ext cx="1755997" cy="1968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459233" y="530440"/>
            <a:ext cx="8562237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latin typeface="+mn-lt"/>
              </a:rPr>
              <a:t>Energy Harvesting </a:t>
            </a:r>
            <a:endParaRPr lang="en-US" sz="4000" b="1" dirty="0" smtClean="0">
              <a:latin typeface="+mn-lt"/>
            </a:endParaRPr>
          </a:p>
          <a:p>
            <a:pPr algn="ctr"/>
            <a:r>
              <a:rPr lang="en-US" sz="4000" b="1" dirty="0" smtClean="0">
                <a:latin typeface="+mn-lt"/>
              </a:rPr>
              <a:t>from </a:t>
            </a:r>
            <a:r>
              <a:rPr lang="en-US" sz="4000" b="1" dirty="0">
                <a:latin typeface="+mn-lt"/>
              </a:rPr>
              <a:t>Knee and Ankle Motion</a:t>
            </a:r>
          </a:p>
        </p:txBody>
      </p:sp>
      <p:pic>
        <p:nvPicPr>
          <p:cNvPr id="62467" name="Picture 1" descr="ניר מכתבים הנדסת מכונות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3" t="43419" r="13098"/>
          <a:stretch>
            <a:fillRect/>
          </a:stretch>
        </p:blipFill>
        <p:spPr bwMode="auto">
          <a:xfrm>
            <a:off x="0" y="0"/>
            <a:ext cx="5572125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1" name="Picture 9" descr="IMG_01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161"/>
          <a:stretch>
            <a:fillRect/>
          </a:stretch>
        </p:blipFill>
        <p:spPr bwMode="auto">
          <a:xfrm>
            <a:off x="107505" y="3581400"/>
            <a:ext cx="2376264" cy="2904860"/>
          </a:xfrm>
          <a:prstGeom prst="rect">
            <a:avLst/>
          </a:prstGeom>
          <a:noFill/>
          <a:ln>
            <a:noFill/>
          </a:ln>
          <a:effectLst>
            <a:softEdge rad="101600"/>
          </a:effectLst>
          <a:scene3d>
            <a:camera prst="perspectiveContrastingRightFacing" fov="5400000">
              <a:rot lat="1200000" lon="1980000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4082320" y="1853879"/>
            <a:ext cx="5061680" cy="4641074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lnSpc>
                <a:spcPct val="114000"/>
              </a:lnSpc>
              <a:spcBef>
                <a:spcPts val="0"/>
              </a:spcBef>
              <a:buFont typeface="Arial" charset="0"/>
              <a:buChar char="•"/>
              <a:defRPr/>
            </a:pPr>
            <a:r>
              <a:rPr lang="en-US" dirty="0">
                <a:latin typeface="+mn-lt"/>
                <a:cs typeface="+mn-cs"/>
              </a:rPr>
              <a:t>The device harvest energy in phase of the motion were the muscles are doing Negative Work (braking of the motion)</a:t>
            </a:r>
          </a:p>
          <a:p>
            <a:pPr marL="342900" indent="-342900" eaLnBrk="0" hangingPunct="0">
              <a:lnSpc>
                <a:spcPct val="114000"/>
              </a:lnSpc>
              <a:spcBef>
                <a:spcPts val="0"/>
              </a:spcBef>
              <a:buFont typeface="Arial" charset="0"/>
              <a:buChar char="•"/>
              <a:defRPr/>
            </a:pPr>
            <a:r>
              <a:rPr lang="en-US" dirty="0">
                <a:latin typeface="+mn-lt"/>
                <a:cs typeface="+mn-cs"/>
              </a:rPr>
              <a:t>By replacing the negative work of the muscle, we reduce the load on the human and get energy for </a:t>
            </a:r>
            <a:r>
              <a:rPr lang="en-US" dirty="0" smtClean="0">
                <a:latin typeface="+mn-lt"/>
                <a:cs typeface="+mn-cs"/>
              </a:rPr>
              <a:t>free, similar to hybrid cars principle. </a:t>
            </a:r>
            <a:endParaRPr lang="en-US" dirty="0">
              <a:latin typeface="+mn-lt"/>
              <a:cs typeface="+mn-cs"/>
            </a:endParaRPr>
          </a:p>
          <a:p>
            <a:pPr marL="342900" indent="-342900" eaLnBrk="0" hangingPunct="0">
              <a:lnSpc>
                <a:spcPct val="114000"/>
              </a:lnSpc>
              <a:spcBef>
                <a:spcPts val="0"/>
              </a:spcBef>
              <a:buFont typeface="Arial" charset="0"/>
              <a:buChar char="•"/>
              <a:defRPr/>
            </a:pPr>
            <a:r>
              <a:rPr lang="en-US" dirty="0">
                <a:latin typeface="+mn-lt"/>
                <a:cs typeface="+mn-cs"/>
              </a:rPr>
              <a:t>Advantages of this technology</a:t>
            </a:r>
          </a:p>
          <a:p>
            <a:pPr marL="742950" lvl="1" indent="-285750">
              <a:lnSpc>
                <a:spcPct val="114000"/>
              </a:lnSpc>
              <a:spcBef>
                <a:spcPts val="0"/>
              </a:spcBef>
              <a:buFont typeface="Arial" charset="0"/>
              <a:buChar char="–"/>
              <a:defRPr/>
            </a:pPr>
            <a:r>
              <a:rPr lang="en-US" dirty="0">
                <a:latin typeface="+mn-lt"/>
                <a:cs typeface="+mn-cs"/>
              </a:rPr>
              <a:t>Low power for unlimited time</a:t>
            </a:r>
          </a:p>
          <a:p>
            <a:pPr marL="742950" lvl="1" indent="-285750">
              <a:lnSpc>
                <a:spcPct val="114000"/>
              </a:lnSpc>
              <a:spcBef>
                <a:spcPts val="0"/>
              </a:spcBef>
              <a:buFont typeface="Arial" charset="0"/>
              <a:buChar char="–"/>
              <a:defRPr/>
            </a:pPr>
            <a:r>
              <a:rPr lang="en-US" dirty="0">
                <a:latin typeface="+mn-lt"/>
                <a:cs typeface="+mn-cs"/>
              </a:rPr>
              <a:t>The power is sufficient of several applications (e.g. cell phone, laptop…)</a:t>
            </a:r>
          </a:p>
          <a:p>
            <a:pPr marL="742950" lvl="1" indent="-285750">
              <a:lnSpc>
                <a:spcPct val="114000"/>
              </a:lnSpc>
              <a:spcBef>
                <a:spcPts val="0"/>
              </a:spcBef>
              <a:buFont typeface="Arial" charset="0"/>
              <a:buChar char="–"/>
              <a:defRPr/>
            </a:pPr>
            <a:r>
              <a:rPr lang="en-US" dirty="0">
                <a:latin typeface="+mn-lt"/>
                <a:cs typeface="+mn-cs"/>
              </a:rPr>
              <a:t>Clean energy</a:t>
            </a:r>
          </a:p>
          <a:p>
            <a:pPr eaLnBrk="0" hangingPunct="0">
              <a:spcBef>
                <a:spcPct val="20000"/>
              </a:spcBef>
              <a:defRPr/>
            </a:pPr>
            <a:endParaRPr lang="en-US" sz="2400" dirty="0">
              <a:latin typeface="+mn-lt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6474" y="1752600"/>
            <a:ext cx="2273622" cy="2590202"/>
          </a:xfrm>
          <a:prstGeom prst="rect">
            <a:avLst/>
          </a:prstGeom>
          <a:noFill/>
          <a:ln>
            <a:noFill/>
          </a:ln>
          <a:effectLst/>
          <a:scene3d>
            <a:camera prst="perspectiveHeroicExtremeLeftFacing" fov="6600000">
              <a:rot lat="600000" lon="2100000" rev="21425485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 descr="picrture assembly.JPG"/>
          <p:cNvPicPr>
            <a:picLocks noChangeAspect="1" noChangeArrowheads="1"/>
          </p:cNvPicPr>
          <p:nvPr/>
        </p:nvPicPr>
        <p:blipFill>
          <a:blip r:embed="rId7" cstate="print"/>
          <a:srcRect b="49193"/>
          <a:stretch>
            <a:fillRect/>
          </a:stretch>
        </p:blipFill>
        <p:spPr bwMode="auto">
          <a:xfrm>
            <a:off x="381000" y="1143888"/>
            <a:ext cx="1264809" cy="29132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101600"/>
          </a:effectLst>
        </p:spPr>
      </p:pic>
      <p:pic>
        <p:nvPicPr>
          <p:cNvPr id="9" name="Picture 5" descr="device3"/>
          <p:cNvPicPr>
            <a:picLocks noChangeAspect="1" noChangeArrowheads="1"/>
          </p:cNvPicPr>
          <p:nvPr/>
        </p:nvPicPr>
        <p:blipFill>
          <a:blip r:embed="rId8" cstate="print"/>
          <a:srcRect l="28265" r="25391"/>
          <a:stretch>
            <a:fillRect/>
          </a:stretch>
        </p:blipFill>
        <p:spPr bwMode="auto">
          <a:xfrm>
            <a:off x="2456654" y="4174416"/>
            <a:ext cx="1218148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Rectangle 1"/>
          <p:cNvSpPr/>
          <p:nvPr/>
        </p:nvSpPr>
        <p:spPr>
          <a:xfrm>
            <a:off x="0" y="6424761"/>
            <a:ext cx="87316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9"/>
              </a:rPr>
              <a:t>http://robotics.bgu.ac.il/index.php/Energy_harvesting_from_human_motion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2382490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ontent Placeholder 2"/>
          <p:cNvSpPr>
            <a:spLocks noGrp="1"/>
          </p:cNvSpPr>
          <p:nvPr>
            <p:ph idx="1"/>
          </p:nvPr>
        </p:nvSpPr>
        <p:spPr>
          <a:xfrm>
            <a:off x="214313" y="1285874"/>
            <a:ext cx="8786812" cy="4733925"/>
          </a:xfrm>
        </p:spPr>
        <p:txBody>
          <a:bodyPr>
            <a:normAutofit fontScale="25000" lnSpcReduction="20000"/>
          </a:bodyPr>
          <a:lstStyle/>
          <a:p>
            <a:pPr eaLnBrk="1" hangingPunct="1">
              <a:buFont typeface="Arial" pitchFamily="34" charset="0"/>
              <a:buNone/>
            </a:pPr>
            <a:endParaRPr lang="en-US" sz="14400" dirty="0" smtClean="0">
              <a:latin typeface="Adobe Caslon Pro"/>
            </a:endParaRPr>
          </a:p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en-US" sz="14400" i="1" dirty="0" smtClean="0">
                <a:latin typeface="Adobe Caslon Pro"/>
              </a:rPr>
              <a:t>“Science may set limits to knowledge, but should not set limits to imagination“.  </a:t>
            </a:r>
          </a:p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en-US" sz="14400" i="1" dirty="0" smtClean="0">
                <a:latin typeface="Adobe Caslon Pro"/>
              </a:rPr>
              <a:t>			       </a:t>
            </a:r>
            <a:r>
              <a:rPr lang="en-US" sz="14400" i="1" dirty="0" err="1" smtClean="0">
                <a:latin typeface="Adobe Caslon Pro"/>
              </a:rPr>
              <a:t>Bertand</a:t>
            </a:r>
            <a:r>
              <a:rPr lang="en-US" sz="14400" i="1" dirty="0" smtClean="0">
                <a:latin typeface="Adobe Caslon Pro"/>
              </a:rPr>
              <a:t> </a:t>
            </a:r>
            <a:r>
              <a:rPr lang="en-US" sz="14400" i="1" dirty="0" err="1" smtClean="0">
                <a:latin typeface="Adobe Caslon Pro"/>
              </a:rPr>
              <a:t>Russel</a:t>
            </a:r>
            <a:r>
              <a:rPr lang="en-US" sz="14400" i="1" dirty="0" smtClean="0">
                <a:latin typeface="Adobe Caslon Pro"/>
              </a:rPr>
              <a:t> (1872-1970)</a:t>
            </a:r>
          </a:p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en-US" sz="14400" i="1" dirty="0">
                <a:latin typeface="Adobe Caslon Pro"/>
              </a:rPr>
              <a:t>	</a:t>
            </a:r>
            <a:r>
              <a:rPr lang="en-US" sz="14400" i="1" dirty="0" smtClean="0">
                <a:latin typeface="Adobe Caslon Pro"/>
              </a:rPr>
              <a:t>								</a:t>
            </a:r>
            <a:r>
              <a:rPr lang="en-US" sz="7200" i="1" dirty="0" smtClean="0">
                <a:latin typeface="Adobe Caslon Pro"/>
              </a:rPr>
              <a:t>Thank You</a:t>
            </a:r>
          </a:p>
        </p:txBody>
      </p:sp>
      <p:pic>
        <p:nvPicPr>
          <p:cNvPr id="78851" name="Picture 1" descr="ניר מכתבים הנדסת מכונות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3" t="43419" r="13098"/>
          <a:stretch>
            <a:fillRect/>
          </a:stretch>
        </p:blipFill>
        <p:spPr bwMode="auto">
          <a:xfrm>
            <a:off x="0" y="0"/>
            <a:ext cx="5572125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Bertand Russel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15200" y="4953000"/>
            <a:ext cx="1643074" cy="16430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17747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Lama1"/>
          <p:cNvPicPr>
            <a:picLocks noChangeAspect="1" noChangeArrowheads="1"/>
          </p:cNvPicPr>
          <p:nvPr/>
        </p:nvPicPr>
        <p:blipFill>
          <a:blip r:embed="rId2" cstate="print"/>
          <a:srcRect l="5599" t="2500" b="2500"/>
          <a:stretch>
            <a:fillRect/>
          </a:stretch>
        </p:blipFill>
        <p:spPr bwMode="auto">
          <a:xfrm>
            <a:off x="515318" y="2132856"/>
            <a:ext cx="4184302" cy="314327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8435" name="Picture 1" descr="ניר מכתבים הנדסת מכונות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3" t="43419" r="13098"/>
          <a:stretch>
            <a:fillRect/>
          </a:stretch>
        </p:blipFill>
        <p:spPr bwMode="auto">
          <a:xfrm>
            <a:off x="0" y="0"/>
            <a:ext cx="5572125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42875" y="857250"/>
            <a:ext cx="4929188" cy="85725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dirty="0">
                <a:latin typeface="Adobe Caslon Pro Bold" pitchFamily="18" charset="0"/>
                <a:ea typeface="+mj-ea"/>
                <a:cs typeface="+mj-cs"/>
              </a:rPr>
              <a:t> </a:t>
            </a:r>
            <a:r>
              <a:rPr lang="en-US" sz="4400" i="1" dirty="0">
                <a:latin typeface="Adobe Caslon Pro Bold" pitchFamily="18" charset="0"/>
                <a:ea typeface="+mj-ea"/>
                <a:cs typeface="+mj-cs"/>
              </a:rPr>
              <a:t>Llama Like Robot</a:t>
            </a:r>
          </a:p>
        </p:txBody>
      </p:sp>
      <p:pic>
        <p:nvPicPr>
          <p:cNvPr id="7" name="Picture 6" descr="7"/>
          <p:cNvPicPr>
            <a:picLocks noChangeAspect="1" noChangeArrowheads="1"/>
          </p:cNvPicPr>
          <p:nvPr/>
        </p:nvPicPr>
        <p:blipFill>
          <a:blip r:embed="rId4" cstate="print">
            <a:lum bright="16000" contrast="40000"/>
          </a:blip>
          <a:srcRect/>
          <a:stretch>
            <a:fillRect/>
          </a:stretch>
        </p:blipFill>
        <p:spPr bwMode="auto">
          <a:xfrm>
            <a:off x="4699620" y="2146697"/>
            <a:ext cx="4176724" cy="318612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2" name="Rectangle 1"/>
          <p:cNvSpPr/>
          <p:nvPr/>
        </p:nvSpPr>
        <p:spPr>
          <a:xfrm>
            <a:off x="1804020" y="6373892"/>
            <a:ext cx="5791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http://robotics.bgu.ac.il/index.php/Mule_like_robot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1187693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4868863"/>
            <a:ext cx="3405188" cy="170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28625"/>
            <a:ext cx="8229600" cy="1143000"/>
          </a:xfrm>
        </p:spPr>
        <p:txBody>
          <a:bodyPr/>
          <a:lstStyle/>
          <a:p>
            <a:r>
              <a:rPr lang="en-US" b="1" smtClean="0">
                <a:cs typeface="Times New Roman" pitchFamily="18" charset="0"/>
              </a:rPr>
              <a:t>Mule Like Quadruped Robot</a:t>
            </a:r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412875"/>
            <a:ext cx="4032250" cy="38449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2400" u="sng" smtClean="0">
                <a:cs typeface="Arial" pitchFamily="34" charset="0"/>
              </a:rPr>
              <a:t>Mechanical Design</a:t>
            </a:r>
          </a:p>
          <a:p>
            <a:r>
              <a:rPr lang="en-US" sz="2400" smtClean="0">
                <a:cs typeface="Arial" pitchFamily="34" charset="0"/>
              </a:rPr>
              <a:t>Each leg contains three pneumatic cylinders </a:t>
            </a:r>
          </a:p>
          <a:p>
            <a:r>
              <a:rPr lang="en-US" sz="2400" smtClean="0">
                <a:cs typeface="Arial" pitchFamily="34" charset="0"/>
              </a:rPr>
              <a:t>20 joints, 5 joints per leg</a:t>
            </a:r>
          </a:p>
          <a:p>
            <a:r>
              <a:rPr lang="en-US" sz="2400" smtClean="0">
                <a:cs typeface="Arial" pitchFamily="34" charset="0"/>
              </a:rPr>
              <a:t>Central air compressor</a:t>
            </a:r>
          </a:p>
          <a:p>
            <a:r>
              <a:rPr lang="en-US" sz="2400" smtClean="0">
                <a:cs typeface="Arial" pitchFamily="34" charset="0"/>
              </a:rPr>
              <a:t>A combustion engine drive the compressor</a:t>
            </a:r>
          </a:p>
          <a:p>
            <a:r>
              <a:rPr lang="en-US" sz="2400" smtClean="0">
                <a:cs typeface="Arial" pitchFamily="34" charset="0"/>
              </a:rPr>
              <a:t>24 air valves (2 per cylinder)</a:t>
            </a:r>
          </a:p>
          <a:p>
            <a:pPr>
              <a:buFont typeface="Wingdings" pitchFamily="2" charset="2"/>
              <a:buNone/>
            </a:pPr>
            <a:endParaRPr lang="en-US" sz="2400" smtClean="0">
              <a:cs typeface="Arial" pitchFamily="34" charset="0"/>
            </a:endParaRPr>
          </a:p>
        </p:txBody>
      </p:sp>
      <p:pic>
        <p:nvPicPr>
          <p:cNvPr id="19461" name="Picture 6" descr="mule-1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48263" y="1557338"/>
            <a:ext cx="3025775" cy="2303462"/>
          </a:xfrm>
          <a:noFill/>
        </p:spPr>
      </p:pic>
      <p:pic>
        <p:nvPicPr>
          <p:cNvPr id="19462" name="Picture 1" descr="ניר מכתבים הנדסת מכונות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3" t="43419" r="13098"/>
          <a:stretch>
            <a:fillRect/>
          </a:stretch>
        </p:blipFill>
        <p:spPr bwMode="auto">
          <a:xfrm>
            <a:off x="0" y="0"/>
            <a:ext cx="5572125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5003800" y="4000500"/>
            <a:ext cx="3900488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en-US" sz="2400" u="sng" dirty="0">
                <a:latin typeface="+mn-lt"/>
                <a:cs typeface="Arial" charset="0"/>
              </a:rPr>
              <a:t>Advantages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400" dirty="0">
                <a:latin typeface="+mn-lt"/>
                <a:cs typeface="Arial" charset="0"/>
              </a:rPr>
              <a:t>Simple and reliable robot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400" dirty="0">
                <a:latin typeface="+mn-lt"/>
                <a:cs typeface="Arial" charset="0"/>
              </a:rPr>
              <a:t>Can traverse rough terrain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400" dirty="0">
                <a:latin typeface="+mn-lt"/>
                <a:cs typeface="Arial" charset="0"/>
              </a:rPr>
              <a:t>Power efficient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400" dirty="0">
                <a:latin typeface="+mn-lt"/>
                <a:cs typeface="Arial" charset="0"/>
              </a:rPr>
              <a:t>Simple to control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400" dirty="0">
                <a:latin typeface="+mn-lt"/>
                <a:cs typeface="Arial" charset="0"/>
              </a:rPr>
              <a:t>Cost effective</a:t>
            </a:r>
          </a:p>
        </p:txBody>
      </p:sp>
    </p:spTree>
    <p:extLst>
      <p:ext uri="{BB962C8B-B14F-4D97-AF65-F5344CB8AC3E}">
        <p14:creationId xmlns:p14="http://schemas.microsoft.com/office/powerpoint/2010/main" val="2574635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557338"/>
            <a:ext cx="3724275" cy="214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5" descr="full_snake_assem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5119688"/>
            <a:ext cx="2519363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500063" y="571500"/>
            <a:ext cx="485775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i="1" dirty="0">
                <a:latin typeface="Adobe Caslon Pro Bold" pitchFamily="18" charset="0"/>
                <a:ea typeface="+mj-ea"/>
                <a:cs typeface="+mj-cs"/>
              </a:rPr>
              <a:t>Snake Like Robots</a:t>
            </a:r>
          </a:p>
        </p:txBody>
      </p:sp>
      <p:pic>
        <p:nvPicPr>
          <p:cNvPr id="20485" name="Picture 1" descr="ניר מכתבים הנדסת מכונות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3" t="43419" r="13098"/>
          <a:stretch>
            <a:fillRect/>
          </a:stretch>
        </p:blipFill>
        <p:spPr bwMode="auto">
          <a:xfrm>
            <a:off x="0" y="0"/>
            <a:ext cx="5572125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3" y="571500"/>
            <a:ext cx="3119437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7" name="TextBox 12"/>
          <p:cNvSpPr txBox="1">
            <a:spLocks noChangeArrowheads="1"/>
          </p:cNvSpPr>
          <p:nvPr/>
        </p:nvSpPr>
        <p:spPr bwMode="auto">
          <a:xfrm>
            <a:off x="3506788" y="1912938"/>
            <a:ext cx="5510212" cy="461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25463" indent="-3429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400"/>
              <a:t>Snake-robot application is for search and rescue missions.  It can look for survivors under collapsed buildings.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400"/>
              <a:t>Efficient motion by </a:t>
            </a:r>
            <a:r>
              <a:rPr lang="en-US" sz="2400" b="1"/>
              <a:t>rolling</a:t>
            </a:r>
            <a:r>
              <a:rPr lang="en-US" sz="2400"/>
              <a:t> contact with the ground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400"/>
              <a:t>Motion planning consists of </a:t>
            </a:r>
            <a:r>
              <a:rPr lang="en-US" sz="2400" b="1"/>
              <a:t>traveling wave </a:t>
            </a:r>
            <a:r>
              <a:rPr lang="en-US" sz="2400"/>
              <a:t>while maintaining rolling contact with the environment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400"/>
              <a:t>Development of </a:t>
            </a:r>
            <a:r>
              <a:rPr lang="en-US" sz="2400" b="1"/>
              <a:t>odometery</a:t>
            </a:r>
            <a:r>
              <a:rPr lang="en-US" sz="2400"/>
              <a:t> system to measure travel distance </a:t>
            </a:r>
          </a:p>
        </p:txBody>
      </p:sp>
      <p:pic>
        <p:nvPicPr>
          <p:cNvPr id="20488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0413" y="4076700"/>
            <a:ext cx="1627187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" y="3573463"/>
            <a:ext cx="1649413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2743200" y="6412468"/>
            <a:ext cx="57673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8"/>
              </a:rPr>
              <a:t>http://robotics.bgu.ac.il/index.php/Snake_like_robot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2498937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9" descr="7thFrameworkProgramme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761905"/>
            <a:ext cx="936104" cy="762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4894" y="660771"/>
            <a:ext cx="587626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0" descr="European_fla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761905"/>
            <a:ext cx="1144434" cy="762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310676" y="1524867"/>
            <a:ext cx="6471124" cy="3118951"/>
          </a:xfrm>
          <a:prstGeom prst="rect">
            <a:avLst/>
          </a:prstGeom>
        </p:spPr>
        <p:txBody>
          <a:bodyPr vert="horz" lIns="91440" tIns="45720" rIns="91440" bIns="45720" rtlCol="1" anchor="t" anchorCtr="0">
            <a:normAutofit fontScale="70000" lnSpcReduction="20000"/>
          </a:bodyPr>
          <a:lstStyle>
            <a:lvl1pPr marL="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 rt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b="1" dirty="0" smtClean="0">
                <a:solidFill>
                  <a:schemeClr val="tx1"/>
                </a:solidFill>
              </a:rPr>
              <a:t>Objectives: Development of fruits picking robot </a:t>
            </a:r>
          </a:p>
          <a:p>
            <a:pPr marL="457200" indent="-457200" algn="l" rt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/>
                </a:solidFill>
              </a:rPr>
              <a:t>Robotics lab role: </a:t>
            </a:r>
          </a:p>
          <a:p>
            <a:pPr marL="914400" lvl="1" indent="-457200" algn="l" rt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/>
                </a:solidFill>
              </a:rPr>
              <a:t>Visual </a:t>
            </a:r>
            <a:r>
              <a:rPr lang="en-US" dirty="0" err="1" smtClean="0">
                <a:solidFill>
                  <a:schemeClr val="tx1"/>
                </a:solidFill>
              </a:rPr>
              <a:t>servoing</a:t>
            </a:r>
            <a:r>
              <a:rPr lang="en-US" dirty="0" smtClean="0">
                <a:solidFill>
                  <a:schemeClr val="tx1"/>
                </a:solidFill>
              </a:rPr>
              <a:t> towards the fruit.</a:t>
            </a:r>
          </a:p>
          <a:p>
            <a:pPr marL="914400" lvl="1" indent="-457200" algn="l" rt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/>
                </a:solidFill>
              </a:rPr>
              <a:t>Development of an optimal grasp synthesis tool. Hence, define the locations of a given number of contact points that provide: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-108520" y="4038600"/>
            <a:ext cx="9127368" cy="195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0"/>
              </a:spcBef>
              <a:spcAft>
                <a:spcPct val="20000"/>
              </a:spcAft>
              <a:buClr>
                <a:srgbClr val="CC9900"/>
              </a:buClr>
              <a:buSzPct val="75000"/>
              <a:buFont typeface="Wingdings" pitchFamily="2" charset="2"/>
              <a:buChar char="n"/>
              <a:defRPr sz="2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20000"/>
              </a:spcAft>
              <a:buClr>
                <a:srgbClr val="80BA64"/>
              </a:buClr>
              <a:buSzPct val="75000"/>
              <a:buFont typeface="Wingdings" pitchFamily="2" charset="2"/>
              <a:buChar char="l"/>
              <a:defRPr sz="2400">
                <a:solidFill>
                  <a:srgbClr val="000000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20000"/>
              </a:spcAft>
              <a:buChar char="•"/>
              <a:defRPr>
                <a:solidFill>
                  <a:srgbClr val="000000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20000"/>
              </a:spcAft>
              <a:buChar char="–"/>
              <a:defRPr>
                <a:solidFill>
                  <a:srgbClr val="000000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News Gothic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News Gothic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News Gothic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News Gothic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News Gothic" pitchFamily="34" charset="0"/>
              </a:defRPr>
            </a:lvl9pPr>
          </a:lstStyle>
          <a:p>
            <a:pPr lvl="1">
              <a:lnSpc>
                <a:spcPct val="150000"/>
              </a:lnSpc>
            </a:pPr>
            <a:r>
              <a:rPr lang="en-US" dirty="0" smtClean="0"/>
              <a:t>Steering the gripper towards the fruit based on visual feedback</a:t>
            </a:r>
          </a:p>
          <a:p>
            <a:pPr lvl="1">
              <a:lnSpc>
                <a:spcPct val="150000"/>
              </a:lnSpc>
            </a:pPr>
            <a:r>
              <a:rPr lang="en-US" dirty="0" smtClean="0"/>
              <a:t>A stable grasp while applying minimal grasping force.</a:t>
            </a:r>
          </a:p>
          <a:p>
            <a:pPr lvl="1">
              <a:lnSpc>
                <a:spcPct val="150000"/>
              </a:lnSpc>
            </a:pPr>
            <a:r>
              <a:rPr lang="en-US" dirty="0" smtClean="0"/>
              <a:t>A robust grasp with respect to an external load.</a:t>
            </a:r>
          </a:p>
          <a:p>
            <a:pPr lvl="1">
              <a:lnSpc>
                <a:spcPct val="150000"/>
              </a:lnSpc>
            </a:pPr>
            <a:r>
              <a:rPr lang="en-US" dirty="0" smtClean="0"/>
              <a:t>Synthesis results are intended to define a gripper design objectives.</a:t>
            </a:r>
          </a:p>
        </p:txBody>
      </p:sp>
      <p:pic>
        <p:nvPicPr>
          <p:cNvPr id="10" name="Picture 2" descr="D:\Alon\Documents\1PHD\Reports\ITRO 9.2011\figures\grasped_appl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654341"/>
            <a:ext cx="2180671" cy="196883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" descr="ניר מכתבים הנדסת מכונות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3" t="43419" r="13098"/>
          <a:stretch>
            <a:fillRect/>
          </a:stretch>
        </p:blipFill>
        <p:spPr bwMode="auto">
          <a:xfrm>
            <a:off x="0" y="0"/>
            <a:ext cx="5572125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2990500" y="6488668"/>
            <a:ext cx="29293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7"/>
              </a:rPr>
              <a:t>http://www.crops-robots.eu/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3679471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3"/>
          <a:srcRect l="18616" t="30095" r="26889" b="20064"/>
          <a:stretch>
            <a:fillRect/>
          </a:stretch>
        </p:blipFill>
        <p:spPr bwMode="auto">
          <a:xfrm>
            <a:off x="7617425" y="168251"/>
            <a:ext cx="1263650" cy="1156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107504" y="728647"/>
            <a:ext cx="56886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en-US" sz="3600" u="sng" dirty="0" smtClean="0">
                <a:latin typeface="Times New Roman" pitchFamily="18" charset="0"/>
                <a:cs typeface="Times New Roman" pitchFamily="18" charset="0"/>
              </a:rPr>
              <a:t>Reconfigurable </a:t>
            </a:r>
            <a:r>
              <a:rPr lang="en-US" sz="3600" u="sng" dirty="0">
                <a:latin typeface="Times New Roman" pitchFamily="18" charset="0"/>
                <a:cs typeface="Times New Roman" pitchFamily="18" charset="0"/>
              </a:rPr>
              <a:t>Body Shop </a:t>
            </a:r>
            <a:r>
              <a:rPr lang="en-US" sz="3600" u="sng" dirty="0" smtClean="0">
                <a:latin typeface="Times New Roman" pitchFamily="18" charset="0"/>
                <a:cs typeface="Times New Roman" pitchFamily="18" charset="0"/>
              </a:rPr>
              <a:t>End-Effector</a:t>
            </a:r>
            <a:endParaRPr lang="en-US" sz="36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Isosceles Triangle 6"/>
          <p:cNvSpPr/>
          <p:nvPr/>
        </p:nvSpPr>
        <p:spPr>
          <a:xfrm>
            <a:off x="6347813" y="1799942"/>
            <a:ext cx="308711" cy="692364"/>
          </a:xfrm>
          <a:prstGeom prst="triangl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6519478" y="2492306"/>
            <a:ext cx="3390" cy="330840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6639117" y="2095613"/>
            <a:ext cx="297657" cy="66678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6088991" y="2076574"/>
            <a:ext cx="297652" cy="71440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8272685"/>
              </p:ext>
            </p:extLst>
          </p:nvPr>
        </p:nvGraphicFramePr>
        <p:xfrm>
          <a:off x="5942620" y="1722244"/>
          <a:ext cx="277812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5" name="Equation" r:id="rId4" imgW="177480" imgH="228600" progId="Equation.DSMT4">
                  <p:embed/>
                </p:oleObj>
              </mc:Choice>
              <mc:Fallback>
                <p:oleObj name="Equation" r:id="rId4" imgW="17748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2620" y="1722244"/>
                        <a:ext cx="277812" cy="357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8019820"/>
              </p:ext>
            </p:extLst>
          </p:nvPr>
        </p:nvGraphicFramePr>
        <p:xfrm>
          <a:off x="6826560" y="1755106"/>
          <a:ext cx="298450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6" name="Equation" r:id="rId6" imgW="190440" imgH="228600" progId="Equation.DSMT4">
                  <p:embed/>
                </p:oleObj>
              </mc:Choice>
              <mc:Fallback>
                <p:oleObj name="Equation" r:id="rId6" imgW="19044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26560" y="1755106"/>
                        <a:ext cx="298450" cy="357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0730822"/>
              </p:ext>
            </p:extLst>
          </p:nvPr>
        </p:nvGraphicFramePr>
        <p:xfrm>
          <a:off x="6522868" y="2644552"/>
          <a:ext cx="298450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7" name="Equation" r:id="rId8" imgW="190440" imgH="228600" progId="Equation.DSMT4">
                  <p:embed/>
                </p:oleObj>
              </mc:Choice>
              <mc:Fallback>
                <p:oleObj name="Equation" r:id="rId8" imgW="19044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22868" y="2644552"/>
                        <a:ext cx="298450" cy="357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0" name="Group 59"/>
          <p:cNvGrpSpPr/>
          <p:nvPr/>
        </p:nvGrpSpPr>
        <p:grpSpPr>
          <a:xfrm>
            <a:off x="7237324" y="1679695"/>
            <a:ext cx="1517891" cy="1444505"/>
            <a:chOff x="5321315" y="2315230"/>
            <a:chExt cx="3429024" cy="2928164"/>
          </a:xfrm>
        </p:grpSpPr>
        <p:cxnSp>
          <p:nvCxnSpPr>
            <p:cNvPr id="36" name="Straight Arrow Connector 35"/>
            <p:cNvCxnSpPr/>
            <p:nvPr/>
          </p:nvCxnSpPr>
          <p:spPr>
            <a:xfrm rot="5400000" flipH="1" flipV="1">
              <a:off x="5500704" y="3778915"/>
              <a:ext cx="2928164" cy="79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/>
            <p:cNvCxnSpPr/>
            <p:nvPr/>
          </p:nvCxnSpPr>
          <p:spPr>
            <a:xfrm flipV="1">
              <a:off x="5321315" y="3814634"/>
              <a:ext cx="3429024" cy="1031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/>
            <p:cNvCxnSpPr/>
            <p:nvPr/>
          </p:nvCxnSpPr>
          <p:spPr>
            <a:xfrm>
              <a:off x="6964389" y="3814634"/>
              <a:ext cx="1071570" cy="35719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/>
            <p:nvPr/>
          </p:nvCxnSpPr>
          <p:spPr>
            <a:xfrm rot="10800000" flipV="1">
              <a:off x="5892819" y="3814634"/>
              <a:ext cx="1071570" cy="428628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/>
            <p:nvPr/>
          </p:nvCxnSpPr>
          <p:spPr>
            <a:xfrm rot="16200000" flipV="1">
              <a:off x="6500042" y="3350287"/>
              <a:ext cx="929488" cy="794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 flipH="1" flipV="1">
              <a:off x="5749943" y="3028816"/>
              <a:ext cx="1357322" cy="107157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16200000" flipV="1">
              <a:off x="6857232" y="2993097"/>
              <a:ext cx="1285884" cy="107157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flipV="1">
              <a:off x="5892819" y="4171824"/>
              <a:ext cx="2143140" cy="71438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44" name="Oval 43"/>
            <p:cNvSpPr/>
            <p:nvPr/>
          </p:nvSpPr>
          <p:spPr>
            <a:xfrm>
              <a:off x="6572264" y="3417756"/>
              <a:ext cx="785818" cy="785818"/>
            </a:xfrm>
            <a:prstGeom prst="ellipse">
              <a:avLst/>
            </a:prstGeom>
            <a:noFill/>
            <a:ln w="127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/>
              <a:endParaRPr lang="he-IL"/>
            </a:p>
          </p:txBody>
        </p:sp>
        <p:cxnSp>
          <p:nvCxnSpPr>
            <p:cNvPr id="45" name="Straight Connector 44"/>
            <p:cNvCxnSpPr>
              <a:endCxn id="44" idx="4"/>
            </p:cNvCxnSpPr>
            <p:nvPr/>
          </p:nvCxnSpPr>
          <p:spPr>
            <a:xfrm rot="16200000" flipH="1">
              <a:off x="6770311" y="4008712"/>
              <a:ext cx="388940" cy="784"/>
            </a:xfrm>
            <a:prstGeom prst="line">
              <a:avLst/>
            </a:prstGeom>
            <a:ln w="28575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Freeform 45"/>
            <p:cNvSpPr/>
            <p:nvPr/>
          </p:nvSpPr>
          <p:spPr>
            <a:xfrm>
              <a:off x="6964389" y="4028948"/>
              <a:ext cx="642938" cy="357188"/>
            </a:xfrm>
            <a:custGeom>
              <a:avLst/>
              <a:gdLst>
                <a:gd name="connsiteX0" fmla="*/ 642938 w 642938"/>
                <a:gd name="connsiteY0" fmla="*/ 357188 h 357188"/>
                <a:gd name="connsiteX1" fmla="*/ 342900 w 642938"/>
                <a:gd name="connsiteY1" fmla="*/ 66675 h 357188"/>
                <a:gd name="connsiteX2" fmla="*/ 219075 w 642938"/>
                <a:gd name="connsiteY2" fmla="*/ 185738 h 357188"/>
                <a:gd name="connsiteX3" fmla="*/ 0 w 642938"/>
                <a:gd name="connsiteY3" fmla="*/ 0 h 35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2938" h="357188">
                  <a:moveTo>
                    <a:pt x="642938" y="357188"/>
                  </a:moveTo>
                  <a:cubicBezTo>
                    <a:pt x="528241" y="226219"/>
                    <a:pt x="413544" y="95250"/>
                    <a:pt x="342900" y="66675"/>
                  </a:cubicBezTo>
                  <a:cubicBezTo>
                    <a:pt x="272256" y="38100"/>
                    <a:pt x="276225" y="196851"/>
                    <a:pt x="219075" y="185738"/>
                  </a:cubicBezTo>
                  <a:cubicBezTo>
                    <a:pt x="161925" y="174626"/>
                    <a:pt x="19844" y="46831"/>
                    <a:pt x="0" y="0"/>
                  </a:cubicBezTo>
                </a:path>
              </a:pathLst>
            </a:cu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1" anchor="ctr"/>
            <a:lstStyle/>
            <a:p>
              <a:pPr algn="ctr"/>
              <a:endParaRPr lang="he-IL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7130958" y="4321177"/>
              <a:ext cx="1619381" cy="623897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l" rtl="0"/>
              <a:r>
                <a:rPr lang="en-US" sz="1400" dirty="0" smtClean="0">
                  <a:solidFill>
                    <a:srgbClr val="FF0000"/>
                  </a:solidFill>
                </a:rPr>
                <a:t>Q=0.35</a:t>
              </a:r>
              <a:endParaRPr lang="he-IL" sz="1400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48" name="Object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51346896"/>
                </p:ext>
              </p:extLst>
            </p:nvPr>
          </p:nvGraphicFramePr>
          <p:xfrm>
            <a:off x="8035959" y="4028948"/>
            <a:ext cx="277497" cy="3571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438" name="Equation" r:id="rId10" imgW="177480" imgH="228600" progId="Equation.DSMT4">
                    <p:embed/>
                  </p:oleObj>
                </mc:Choice>
                <mc:Fallback>
                  <p:oleObj name="Equation" r:id="rId10" imgW="177480" imgH="2286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035959" y="4028948"/>
                          <a:ext cx="277497" cy="35719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9" name="Object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77399235"/>
                </p:ext>
              </p:extLst>
            </p:nvPr>
          </p:nvGraphicFramePr>
          <p:xfrm>
            <a:off x="5607067" y="4100386"/>
            <a:ext cx="298450" cy="3571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439" name="Equation" r:id="rId12" imgW="190440" imgH="228600" progId="Equation.DSMT4">
                    <p:embed/>
                  </p:oleObj>
                </mc:Choice>
                <mc:Fallback>
                  <p:oleObj name="Equation" r:id="rId12" imgW="190440" imgH="2286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607067" y="4100386"/>
                          <a:ext cx="298450" cy="3571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0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96157166"/>
                </p:ext>
              </p:extLst>
            </p:nvPr>
          </p:nvGraphicFramePr>
          <p:xfrm>
            <a:off x="6964389" y="2528750"/>
            <a:ext cx="296863" cy="3571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440" name="Equation" r:id="rId14" imgW="190440" imgH="228600" progId="Equation.DSMT4">
                    <p:embed/>
                  </p:oleObj>
                </mc:Choice>
                <mc:Fallback>
                  <p:oleObj name="Equation" r:id="rId14" imgW="190440" imgH="2286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964389" y="2528750"/>
                          <a:ext cx="296863" cy="3571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1" name="Objec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00469901"/>
                </p:ext>
              </p:extLst>
            </p:nvPr>
          </p:nvGraphicFramePr>
          <p:xfrm>
            <a:off x="5848928" y="4633124"/>
            <a:ext cx="1015545" cy="5973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441" name="Equation" r:id="rId16" imgW="431640" imgH="253800" progId="Equation.DSMT4">
                    <p:embed/>
                  </p:oleObj>
                </mc:Choice>
                <mc:Fallback>
                  <p:oleObj name="Equation" r:id="rId16" imgW="431640" imgH="2538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848928" y="4633124"/>
                          <a:ext cx="1015545" cy="59738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7" name="Group 66"/>
          <p:cNvGrpSpPr/>
          <p:nvPr/>
        </p:nvGrpSpPr>
        <p:grpSpPr>
          <a:xfrm>
            <a:off x="5875899" y="3429000"/>
            <a:ext cx="3084941" cy="2764534"/>
            <a:chOff x="5273404" y="3124399"/>
            <a:chExt cx="3748270" cy="3140472"/>
          </a:xfrm>
        </p:grpSpPr>
        <p:pic>
          <p:nvPicPr>
            <p:cNvPr id="61" name="Picture 5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>
              <a:off x="7164286" y="4767473"/>
              <a:ext cx="1753270" cy="14025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2" name="Picture 2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>
              <a:off x="5273404" y="4835248"/>
              <a:ext cx="1714513" cy="14296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3" name="Down Arrow 62"/>
            <p:cNvSpPr/>
            <p:nvPr/>
          </p:nvSpPr>
          <p:spPr>
            <a:xfrm>
              <a:off x="6130660" y="4459855"/>
              <a:ext cx="214314" cy="285752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/>
            </a:p>
          </p:txBody>
        </p:sp>
        <p:sp>
          <p:nvSpPr>
            <p:cNvPr id="64" name="Down Arrow 63"/>
            <p:cNvSpPr/>
            <p:nvPr/>
          </p:nvSpPr>
          <p:spPr>
            <a:xfrm>
              <a:off x="8021542" y="4410283"/>
              <a:ext cx="214314" cy="285752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/>
            </a:p>
          </p:txBody>
        </p:sp>
        <p:pic>
          <p:nvPicPr>
            <p:cNvPr id="65" name="Picture 1"/>
            <p:cNvPicPr>
              <a:picLocks noChangeAspect="1" noChangeArrowheads="1"/>
            </p:cNvPicPr>
            <p:nvPr/>
          </p:nvPicPr>
          <p:blipFill>
            <a:blip r:embed="rId20" cstate="print"/>
            <a:srcRect/>
            <a:stretch>
              <a:fillRect/>
            </a:stretch>
          </p:blipFill>
          <p:spPr bwMode="auto">
            <a:xfrm>
              <a:off x="5273404" y="3245409"/>
              <a:ext cx="1928826" cy="11105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6" name="Picture 8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auto">
            <a:xfrm>
              <a:off x="7235724" y="3124399"/>
              <a:ext cx="1785950" cy="12367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79" name="Group 78"/>
          <p:cNvGrpSpPr/>
          <p:nvPr/>
        </p:nvGrpSpPr>
        <p:grpSpPr>
          <a:xfrm>
            <a:off x="6649974" y="4879480"/>
            <a:ext cx="1157237" cy="167118"/>
            <a:chOff x="1871469" y="3213544"/>
            <a:chExt cx="2876926" cy="332185"/>
          </a:xfrm>
        </p:grpSpPr>
        <p:sp>
          <p:nvSpPr>
            <p:cNvPr id="76" name="Oval 75"/>
            <p:cNvSpPr/>
            <p:nvPr/>
          </p:nvSpPr>
          <p:spPr>
            <a:xfrm>
              <a:off x="1871469" y="3450045"/>
              <a:ext cx="97416" cy="95684"/>
            </a:xfrm>
            <a:prstGeom prst="ellipse">
              <a:avLst/>
            </a:prstGeom>
            <a:noFill/>
            <a:ln w="12700" cmpd="sng">
              <a:solidFill>
                <a:srgbClr val="FF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/>
            </a:p>
          </p:txBody>
        </p:sp>
        <p:sp>
          <p:nvSpPr>
            <p:cNvPr id="77" name="Oval 76"/>
            <p:cNvSpPr/>
            <p:nvPr/>
          </p:nvSpPr>
          <p:spPr>
            <a:xfrm>
              <a:off x="4654558" y="3213544"/>
              <a:ext cx="93837" cy="95593"/>
            </a:xfrm>
            <a:prstGeom prst="ellipse">
              <a:avLst/>
            </a:prstGeom>
            <a:noFill/>
            <a:ln w="12700" cmpd="sng">
              <a:solidFill>
                <a:srgbClr val="FF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/>
            </a:p>
          </p:txBody>
        </p:sp>
        <p:cxnSp>
          <p:nvCxnSpPr>
            <p:cNvPr id="78" name="Straight Connector 77"/>
            <p:cNvCxnSpPr>
              <a:stCxn id="76" idx="6"/>
              <a:endCxn id="77" idx="2"/>
            </p:cNvCxnSpPr>
            <p:nvPr/>
          </p:nvCxnSpPr>
          <p:spPr>
            <a:xfrm flipV="1">
              <a:off x="1968885" y="3261341"/>
              <a:ext cx="2685673" cy="236546"/>
            </a:xfrm>
            <a:prstGeom prst="line">
              <a:avLst/>
            </a:prstGeom>
            <a:ln w="12700">
              <a:solidFill>
                <a:srgbClr val="FF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Group 79"/>
          <p:cNvGrpSpPr/>
          <p:nvPr/>
        </p:nvGrpSpPr>
        <p:grpSpPr>
          <a:xfrm>
            <a:off x="6839032" y="5189504"/>
            <a:ext cx="1157237" cy="167118"/>
            <a:chOff x="1871469" y="3213544"/>
            <a:chExt cx="2876926" cy="332185"/>
          </a:xfrm>
        </p:grpSpPr>
        <p:sp>
          <p:nvSpPr>
            <p:cNvPr id="81" name="Oval 80"/>
            <p:cNvSpPr/>
            <p:nvPr/>
          </p:nvSpPr>
          <p:spPr>
            <a:xfrm>
              <a:off x="1871469" y="3450045"/>
              <a:ext cx="97416" cy="95684"/>
            </a:xfrm>
            <a:prstGeom prst="ellipse">
              <a:avLst/>
            </a:prstGeom>
            <a:noFill/>
            <a:ln w="19050" cmpd="sng">
              <a:solidFill>
                <a:schemeClr val="accent3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/>
            </a:p>
          </p:txBody>
        </p:sp>
        <p:sp>
          <p:nvSpPr>
            <p:cNvPr id="82" name="Oval 81"/>
            <p:cNvSpPr/>
            <p:nvPr/>
          </p:nvSpPr>
          <p:spPr>
            <a:xfrm>
              <a:off x="4654558" y="3213544"/>
              <a:ext cx="93837" cy="95593"/>
            </a:xfrm>
            <a:prstGeom prst="ellipse">
              <a:avLst/>
            </a:prstGeom>
            <a:noFill/>
            <a:ln w="19050" cmpd="sng">
              <a:solidFill>
                <a:schemeClr val="accent3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/>
            </a:p>
          </p:txBody>
        </p:sp>
        <p:cxnSp>
          <p:nvCxnSpPr>
            <p:cNvPr id="83" name="Straight Connector 82"/>
            <p:cNvCxnSpPr>
              <a:stCxn id="81" idx="6"/>
              <a:endCxn id="82" idx="2"/>
            </p:cNvCxnSpPr>
            <p:nvPr/>
          </p:nvCxnSpPr>
          <p:spPr>
            <a:xfrm flipV="1">
              <a:off x="1968885" y="3261341"/>
              <a:ext cx="2685673" cy="236546"/>
            </a:xfrm>
            <a:prstGeom prst="line">
              <a:avLst/>
            </a:prstGeom>
            <a:ln w="19050">
              <a:solidFill>
                <a:schemeClr val="accent3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2" name="Picture 1" descr="ניר מכתבים הנדסת מכונות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3" t="43419" r="13098"/>
          <a:stretch>
            <a:fillRect/>
          </a:stretch>
        </p:blipFill>
        <p:spPr bwMode="auto">
          <a:xfrm>
            <a:off x="0" y="0"/>
            <a:ext cx="5572125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52" descr="C:\Users\Avishai\Documents\Master-Thesis\Documentation\New Paper\EE-GM.gif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191000"/>
            <a:ext cx="3962400" cy="2406297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46588" y="1928976"/>
            <a:ext cx="5512823" cy="2700830"/>
          </a:xfrm>
        </p:spPr>
        <p:txBody>
          <a:bodyPr>
            <a:normAutofit fontScale="62500" lnSpcReduction="20000"/>
          </a:bodyPr>
          <a:lstStyle/>
          <a:p>
            <a:r>
              <a:rPr lang="en-US" b="1" u="sng" dirty="0" smtClean="0"/>
              <a:t>Objective:</a:t>
            </a:r>
            <a:r>
              <a:rPr lang="en-US" dirty="0" smtClean="0"/>
              <a:t> to develop an End Effector that can grasp a set of few given objects.</a:t>
            </a:r>
          </a:p>
          <a:p>
            <a:r>
              <a:rPr lang="en-US" dirty="0" smtClean="0"/>
              <a:t>Find a common grasp for a set of objects/part</a:t>
            </a:r>
          </a:p>
          <a:p>
            <a:r>
              <a:rPr lang="en-US" dirty="0" smtClean="0"/>
              <a:t>Compute all possible grasps for each part</a:t>
            </a:r>
          </a:p>
          <a:p>
            <a:r>
              <a:rPr lang="en-US" dirty="0" smtClean="0"/>
              <a:t>Intersect all possible grasp over all parts</a:t>
            </a:r>
          </a:p>
          <a:p>
            <a:r>
              <a:rPr lang="en-US" dirty="0" smtClean="0"/>
              <a:t>Find a single grasp that can hold all parts</a:t>
            </a:r>
          </a:p>
          <a:p>
            <a:r>
              <a:rPr lang="en-US" dirty="0" smtClean="0"/>
              <a:t>Design an End-Effector based on the grasp geometry</a:t>
            </a:r>
            <a:endParaRPr lang="he-IL" dirty="0"/>
          </a:p>
        </p:txBody>
      </p:sp>
      <p:sp>
        <p:nvSpPr>
          <p:cNvPr id="3" name="Rectangle 2"/>
          <p:cNvSpPr/>
          <p:nvPr/>
        </p:nvSpPr>
        <p:spPr>
          <a:xfrm>
            <a:off x="4056626" y="6458120"/>
            <a:ext cx="54024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24"/>
              </a:rPr>
              <a:t>http://</a:t>
            </a:r>
            <a:r>
              <a:rPr lang="en-US" dirty="0" smtClean="0">
                <a:hlinkClick r:id="rId24"/>
              </a:rPr>
              <a:t>robotics.bgu.ac.il/share/videos/3DOCOG.wmv</a:t>
            </a:r>
            <a:r>
              <a:rPr lang="en-US" dirty="0" smtClean="0"/>
              <a:t>  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2712352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836613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600" b="1" smtClean="0"/>
              <a:t>MRSAM: A Quadratically Competitive Multi-Robot Online Navigation Algorithm</a:t>
            </a:r>
            <a:r>
              <a:rPr lang="en-US" sz="4000" smtClean="0"/>
              <a:t/>
            </a:r>
            <a:br>
              <a:rPr lang="en-US" sz="4000" smtClean="0"/>
            </a:br>
            <a:endParaRPr lang="en-US" sz="2400" smtClean="0"/>
          </a:p>
        </p:txBody>
      </p:sp>
      <p:pic>
        <p:nvPicPr>
          <p:cNvPr id="22531" name="Picture 1" descr="ניר מכתבים הנדסת מכונות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3" t="43419" r="13098"/>
          <a:stretch>
            <a:fillRect/>
          </a:stretch>
        </p:blipFill>
        <p:spPr bwMode="auto">
          <a:xfrm>
            <a:off x="0" y="0"/>
            <a:ext cx="5572125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557338"/>
            <a:ext cx="5195888" cy="4525962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buFont typeface="Arial" pitchFamily="34" charset="0"/>
              <a:buNone/>
            </a:pPr>
            <a:endParaRPr lang="en-US" sz="2400" dirty="0" smtClean="0"/>
          </a:p>
          <a:p>
            <a:pPr>
              <a:lnSpc>
                <a:spcPct val="90000"/>
              </a:lnSpc>
              <a:buFontTx/>
              <a:buChar char="•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We present an online motion planning algorithm for a group of robots that has to find an unknown target in an unknown environment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competitiveness of an online algorithm measures its performance relative to the optimal offline solution  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Any online algorithm navigation algorithm must have at least quadratic competitiveness  performance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MRSAM algorithm achieves the quadratic lower bound and thus has optimal competitiveness </a:t>
            </a:r>
          </a:p>
        </p:txBody>
      </p:sp>
      <p:pic>
        <p:nvPicPr>
          <p:cNvPr id="22533" name="Picture 6" descr="small_ex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8109" y="1908189"/>
            <a:ext cx="3536378" cy="3620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304800" y="6253758"/>
            <a:ext cx="838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http://robotics.bgu.ac.il/index.php/Group_of_robots_motion_planning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4032122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" descr="ניר מכתבים הנדסת מכונות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3" t="43419" r="13098"/>
          <a:stretch>
            <a:fillRect/>
          </a:stretch>
        </p:blipFill>
        <p:spPr bwMode="auto">
          <a:xfrm>
            <a:off x="0" y="0"/>
            <a:ext cx="5572125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04813"/>
            <a:ext cx="8229600" cy="1143000"/>
          </a:xfrm>
        </p:spPr>
        <p:txBody>
          <a:bodyPr/>
          <a:lstStyle/>
          <a:p>
            <a:r>
              <a:rPr lang="en-US" b="1" u="sng" smtClean="0"/>
              <a:t>MRSAM – Simulation Results</a:t>
            </a:r>
          </a:p>
        </p:txBody>
      </p:sp>
      <p:pic>
        <p:nvPicPr>
          <p:cNvPr id="6" name="Picture 4" descr="gsc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3" y="1335088"/>
            <a:ext cx="2622550" cy="262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 descr="gsc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0713" y="1335088"/>
            <a:ext cx="2616200" cy="261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gsc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1341438"/>
            <a:ext cx="2617787" cy="261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 descr="gsc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1088" y="4029075"/>
            <a:ext cx="2684462" cy="268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1" descr="gsc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9288" y="4076700"/>
            <a:ext cx="2587625" cy="258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1" descr="gsc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" y="4076700"/>
            <a:ext cx="2663825" cy="266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Curved Down Arrow 11"/>
          <p:cNvSpPr/>
          <p:nvPr/>
        </p:nvSpPr>
        <p:spPr>
          <a:xfrm>
            <a:off x="2632075" y="1557338"/>
            <a:ext cx="647700" cy="287337"/>
          </a:xfrm>
          <a:prstGeom prst="curved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Curved Down Arrow 12"/>
          <p:cNvSpPr/>
          <p:nvPr/>
        </p:nvSpPr>
        <p:spPr>
          <a:xfrm>
            <a:off x="5697538" y="1557338"/>
            <a:ext cx="647700" cy="287337"/>
          </a:xfrm>
          <a:prstGeom prst="curved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Curved Left Arrow 13"/>
          <p:cNvSpPr/>
          <p:nvPr/>
        </p:nvSpPr>
        <p:spPr>
          <a:xfrm>
            <a:off x="8675688" y="3741738"/>
            <a:ext cx="288925" cy="576262"/>
          </a:xfrm>
          <a:prstGeom prst="curvedLef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Curved Up Arrow 14"/>
          <p:cNvSpPr/>
          <p:nvPr/>
        </p:nvSpPr>
        <p:spPr>
          <a:xfrm flipH="1">
            <a:off x="5618163" y="6308725"/>
            <a:ext cx="609600" cy="284163"/>
          </a:xfrm>
          <a:prstGeom prst="curvedUpArrow">
            <a:avLst>
              <a:gd name="adj1" fmla="val 29627"/>
              <a:gd name="adj2" fmla="val 77304"/>
              <a:gd name="adj3" fmla="val 25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Curved Up Arrow 15"/>
          <p:cNvSpPr/>
          <p:nvPr/>
        </p:nvSpPr>
        <p:spPr>
          <a:xfrm flipH="1">
            <a:off x="2651125" y="6300788"/>
            <a:ext cx="609600" cy="284162"/>
          </a:xfrm>
          <a:prstGeom prst="curvedUpArrow">
            <a:avLst>
              <a:gd name="adj1" fmla="val 29627"/>
              <a:gd name="adj2" fmla="val 77304"/>
              <a:gd name="adj3" fmla="val 25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217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4104</TotalTime>
  <Words>1237</Words>
  <Application>Microsoft Office PowerPoint</Application>
  <PresentationFormat>On-screen Show (4:3)</PresentationFormat>
  <Paragraphs>224</Paragraphs>
  <Slides>29</Slides>
  <Notes>7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1" baseType="lpstr">
      <vt:lpstr>Office Theme</vt:lpstr>
      <vt:lpstr>Equation</vt:lpstr>
      <vt:lpstr>BGU Robotics Lab </vt:lpstr>
      <vt:lpstr>Amir Shapiro</vt:lpstr>
      <vt:lpstr>PowerPoint Presentation</vt:lpstr>
      <vt:lpstr>Mule Like Quadruped Robot</vt:lpstr>
      <vt:lpstr>PowerPoint Presentation</vt:lpstr>
      <vt:lpstr>PowerPoint Presentation</vt:lpstr>
      <vt:lpstr>PowerPoint Presentation</vt:lpstr>
      <vt:lpstr>MRSAM: A Quadratically Competitive Multi-Robot Online Navigation Algorithm </vt:lpstr>
      <vt:lpstr>MRSAM – Simulation Results</vt:lpstr>
      <vt:lpstr>Mapping of Tunnels</vt:lpstr>
      <vt:lpstr>Dual Tracked Mobile Robot for Motion in Rough Terrain</vt:lpstr>
      <vt:lpstr>PowerPoint Presentation</vt:lpstr>
      <vt:lpstr>Dual Tracked Mobile Robot :  Mapping and Control</vt:lpstr>
      <vt:lpstr>Mapping Results</vt:lpstr>
      <vt:lpstr>QuadRotor Hovercraft</vt:lpstr>
      <vt:lpstr>Snail Inspired Wall Climbing Robot</vt:lpstr>
      <vt:lpstr>PowerPoint Presentation</vt:lpstr>
      <vt:lpstr>PowerPoint Presentation</vt:lpstr>
      <vt:lpstr>PowerPoint Presentation</vt:lpstr>
      <vt:lpstr>Sci-Fi Underconstraind Cable Suspended Robot for 3D motion in congested environments</vt:lpstr>
      <vt:lpstr>PowerPoint Presentation</vt:lpstr>
      <vt:lpstr>Inverse kinematics Non-Linear Solver  and Trajectory Planning</vt:lpstr>
      <vt:lpstr>PowerPoint Presentation</vt:lpstr>
      <vt:lpstr>Date Palm Trees Sprayer</vt:lpstr>
      <vt:lpstr>Current Spraying Method</vt:lpstr>
      <vt:lpstr>Solution:  A Robotic Apparatus for Spraying and Pollinating Date Palm Trees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Robotics and Biomimetics</dc:title>
  <dc:creator>others</dc:creator>
  <cp:lastModifiedBy>Amir Shapiro</cp:lastModifiedBy>
  <cp:revision>48</cp:revision>
  <dcterms:created xsi:type="dcterms:W3CDTF">2011-12-11T08:19:09Z</dcterms:created>
  <dcterms:modified xsi:type="dcterms:W3CDTF">2012-07-03T10:30:18Z</dcterms:modified>
</cp:coreProperties>
</file>